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6" r:id="rId2"/>
    <p:sldId id="259" r:id="rId3"/>
    <p:sldId id="321" r:id="rId4"/>
    <p:sldId id="257" r:id="rId5"/>
    <p:sldId id="263" r:id="rId6"/>
    <p:sldId id="341" r:id="rId7"/>
    <p:sldId id="329" r:id="rId8"/>
    <p:sldId id="328" r:id="rId9"/>
    <p:sldId id="327" r:id="rId10"/>
    <p:sldId id="331" r:id="rId11"/>
    <p:sldId id="337" r:id="rId12"/>
    <p:sldId id="336" r:id="rId13"/>
    <p:sldId id="343" r:id="rId14"/>
    <p:sldId id="347" r:id="rId15"/>
    <p:sldId id="346" r:id="rId16"/>
    <p:sldId id="348" r:id="rId17"/>
    <p:sldId id="345" r:id="rId18"/>
    <p:sldId id="349" r:id="rId19"/>
    <p:sldId id="351" r:id="rId20"/>
    <p:sldId id="350" r:id="rId21"/>
    <p:sldId id="262" r:id="rId22"/>
    <p:sldId id="264" r:id="rId23"/>
    <p:sldId id="326" r:id="rId24"/>
    <p:sldId id="325" r:id="rId25"/>
    <p:sldId id="324" r:id="rId26"/>
    <p:sldId id="323" r:id="rId27"/>
    <p:sldId id="322" r:id="rId28"/>
    <p:sldId id="330" r:id="rId29"/>
    <p:sldId id="335" r:id="rId30"/>
    <p:sldId id="334" r:id="rId31"/>
    <p:sldId id="333" r:id="rId32"/>
    <p:sldId id="332" r:id="rId33"/>
    <p:sldId id="340" r:id="rId34"/>
    <p:sldId id="339" r:id="rId35"/>
    <p:sldId id="369" r:id="rId36"/>
    <p:sldId id="354" r:id="rId37"/>
    <p:sldId id="367" r:id="rId38"/>
    <p:sldId id="360" r:id="rId39"/>
    <p:sldId id="364" r:id="rId40"/>
    <p:sldId id="370" r:id="rId41"/>
    <p:sldId id="371" r:id="rId42"/>
    <p:sldId id="372" r:id="rId43"/>
    <p:sldId id="373" r:id="rId44"/>
    <p:sldId id="374" r:id="rId45"/>
    <p:sldId id="365" r:id="rId46"/>
    <p:sldId id="366" r:id="rId47"/>
    <p:sldId id="362" r:id="rId48"/>
    <p:sldId id="363" r:id="rId49"/>
    <p:sldId id="379" r:id="rId50"/>
    <p:sldId id="378" r:id="rId51"/>
    <p:sldId id="377" r:id="rId52"/>
    <p:sldId id="375" r:id="rId53"/>
    <p:sldId id="380" r:id="rId54"/>
    <p:sldId id="376" r:id="rId55"/>
    <p:sldId id="381" r:id="rId56"/>
    <p:sldId id="383" r:id="rId57"/>
    <p:sldId id="384" r:id="rId58"/>
    <p:sldId id="280" r:id="rId59"/>
    <p:sldId id="361" r:id="rId6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864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2E995-1BBF-42E3-B962-D354FA28AB4B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F7FA4-3E30-4A7C-A81F-FD000AAB99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A3F90-522B-4944-BB85-54BDA5E9A02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7B9E9-F02E-4891-8DD0-B34A02D1B07D}" type="datetimeFigureOut">
              <a:rPr lang="ru-RU" smtClean="0"/>
              <a:pPr/>
              <a:t>23.11.2014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60648"/>
            <a:ext cx="7772400" cy="1872208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Кафедра </a:t>
            </a:r>
            <a:br>
              <a:rPr lang="ru-RU" dirty="0" smtClean="0"/>
            </a:br>
            <a:r>
              <a:rPr lang="ru-RU" dirty="0" smtClean="0"/>
              <a:t>Информатики и Компьютерного дизайна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5445224"/>
            <a:ext cx="7560840" cy="914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cs typeface="Aharoni" pitchFamily="2" charset="-79"/>
              </a:rPr>
              <a:t>Доцент, к.т.н. Мусаева Татьяна </a:t>
            </a:r>
            <a:r>
              <a:rPr lang="ru-RU" sz="2400" b="1" dirty="0" err="1" smtClean="0">
                <a:cs typeface="Aharoni" pitchFamily="2" charset="-79"/>
              </a:rPr>
              <a:t>Вагифовна</a:t>
            </a:r>
            <a:r>
              <a:rPr lang="ru-RU" sz="2400" b="1" dirty="0" smtClean="0">
                <a:cs typeface="Aharoni" pitchFamily="2" charset="-79"/>
              </a:rPr>
              <a:t> </a:t>
            </a:r>
          </a:p>
          <a:p>
            <a:pPr algn="ctr"/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47664" y="2492896"/>
            <a:ext cx="6192688" cy="23042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Технологии искусственного интеллекта в дизайне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74003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Лекция 7. Экспертные системы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348880"/>
            <a:ext cx="8445624" cy="4176464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 Определения ЭС. Требования к разработке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 Этапы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разработки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Дополнительно вставить информацию из файла Интеллектуальные робототехнические системы</a:t>
            </a:r>
            <a:endParaRPr lang="ru-RU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35896" y="1196752"/>
            <a:ext cx="1824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ВОПРОСЫ: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548680"/>
            <a:ext cx="6834371" cy="3693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В настоящее время сложились устойчивые направления  ИИ: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2924944"/>
            <a:ext cx="489654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Экспертные системы (ЭС)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 </a:t>
            </a:r>
            <a:r>
              <a:rPr lang="ru-RU" dirty="0" err="1" smtClean="0"/>
              <a:t>нейросетевые</a:t>
            </a:r>
            <a:r>
              <a:rPr lang="ru-RU" dirty="0" smtClean="0"/>
              <a:t> системы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базы знаний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1700808"/>
            <a:ext cx="489654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/>
              <a:t>Обучение машин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поиск методов автоматического приобретения знания машинами,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наблюдение за действиями специалистов</a:t>
            </a:r>
            <a:endParaRPr lang="ru-RU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4355976" y="980728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580112" y="2132856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300192" y="1556792"/>
            <a:ext cx="2592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формирование понятий,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автоматическое обнаружение закономерностей</a:t>
            </a:r>
            <a:endParaRPr lang="ru-RU" dirty="0"/>
          </a:p>
        </p:txBody>
      </p:sp>
      <p:sp>
        <p:nvSpPr>
          <p:cNvPr id="19" name="Стрелка вправо 18"/>
          <p:cNvSpPr/>
          <p:nvPr/>
        </p:nvSpPr>
        <p:spPr>
          <a:xfrm>
            <a:off x="5508104" y="3284984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6300192" y="3140968"/>
            <a:ext cx="2448272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управленческие процессы принятия решений 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диагностика,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планирование,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имитационное моделирование,</a:t>
            </a:r>
          </a:p>
          <a:p>
            <a:pPr>
              <a:buFont typeface="Arial" pitchFamily="34" charset="0"/>
              <a:buChar char="•"/>
            </a:pPr>
            <a:r>
              <a:rPr lang="ru-RU" dirty="0" err="1" smtClean="0"/>
              <a:t>предпроектное</a:t>
            </a:r>
            <a:r>
              <a:rPr lang="ru-RU" dirty="0" smtClean="0"/>
              <a:t> обследование предприятий,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офисная деятельность</a:t>
            </a:r>
            <a:endParaRPr lang="ru-RU" dirty="0"/>
          </a:p>
        </p:txBody>
      </p:sp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539552" y="4149080"/>
            <a:ext cx="5112568" cy="2246769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ЭС часто отсутствует возможность общения с системой на близком к естественному языку или с использованием визуальных средств.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Взаимодействие с такой системой осуществляется с использованием языка типа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" action="ppaction://noaction"/>
              </a:rPr>
              <a:t>ПРОЛОГ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" action="ppaction://noaction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лево 11"/>
          <p:cNvSpPr/>
          <p:nvPr/>
        </p:nvSpPr>
        <p:spPr>
          <a:xfrm>
            <a:off x="5796136" y="4797152"/>
            <a:ext cx="360040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779912" y="1886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Повтор материала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62074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1.Экспертная система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268760"/>
            <a:ext cx="8352928" cy="18158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Экспертная система (ЭС)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— компьютерная система, заменяющая специалиста-эксперта (частично) для дальнейшего принятия решения в проблемной области.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284984"/>
            <a:ext cx="8352928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ЭС + БЗ - модель поведения экспертов, предусматривающая логические выводы и принятие решения,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БЗ —совокупность фактов и правил логического вывода в выбранной предметной области деятельности.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332656"/>
            <a:ext cx="44644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Постановка задачи на разработку ЭС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1268760"/>
            <a:ext cx="29016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Необходимость разработки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4077072"/>
            <a:ext cx="230425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Возможность разработки </a:t>
            </a:r>
          </a:p>
          <a:p>
            <a:pPr algn="ctr"/>
            <a:r>
              <a:rPr lang="ru-RU" dirty="0" smtClean="0"/>
              <a:t>и требования</a:t>
            </a:r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067944" y="908720"/>
            <a:ext cx="4176464" cy="14773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365125" algn="l"/>
                <a:tab pos="457200" algn="l"/>
                <a:tab pos="549275" algn="l"/>
                <a:tab pos="1554163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экономический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эффект,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125" algn="l"/>
                <a:tab pos="457200" algn="l"/>
                <a:tab pos="549275" algn="l"/>
                <a:tab pos="1554163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-отсутствие или удаленность экспертов,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125" algn="l"/>
                <a:tab pos="457200" algn="l"/>
                <a:tab pos="549275" algn="l"/>
                <a:tab pos="1554163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эксперты низкой квалификации,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65125" algn="l"/>
                <a:tab pos="457200" algn="l"/>
                <a:tab pos="549275" algn="l"/>
                <a:tab pos="1554163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-ограничение времени принятия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решений и т.д.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9872" y="2780928"/>
            <a:ext cx="5464584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-наличие экспертов в данной предметной</a:t>
            </a:r>
          </a:p>
          <a:p>
            <a:pPr algn="just"/>
            <a:r>
              <a:rPr lang="ru-RU" dirty="0" smtClean="0"/>
              <a:t> области,</a:t>
            </a:r>
          </a:p>
          <a:p>
            <a:pPr algn="just"/>
            <a:r>
              <a:rPr lang="ru-RU" dirty="0" smtClean="0"/>
              <a:t>-возможность вербализации знаний,</a:t>
            </a:r>
          </a:p>
          <a:p>
            <a:pPr algn="just"/>
            <a:r>
              <a:rPr lang="ru-RU" dirty="0" smtClean="0"/>
              <a:t>-задача может быть естественным образом </a:t>
            </a:r>
          </a:p>
          <a:p>
            <a:pPr algn="just"/>
            <a:r>
              <a:rPr lang="ru-RU" dirty="0" smtClean="0"/>
              <a:t>решена посредством манипуляции с </a:t>
            </a:r>
          </a:p>
          <a:p>
            <a:pPr algn="just"/>
            <a:r>
              <a:rPr lang="ru-RU" dirty="0" smtClean="0"/>
              <a:t>символами (символические рассуждения), </a:t>
            </a:r>
          </a:p>
          <a:p>
            <a:pPr algn="just"/>
            <a:r>
              <a:rPr lang="ru-RU" dirty="0" smtClean="0"/>
              <a:t>а не манипуляцией с числами, </a:t>
            </a:r>
          </a:p>
          <a:p>
            <a:pPr algn="just"/>
            <a:r>
              <a:rPr lang="ru-RU" dirty="0" smtClean="0"/>
              <a:t>задача должна быть достаточно сложна, </a:t>
            </a:r>
          </a:p>
          <a:p>
            <a:pPr algn="just"/>
            <a:r>
              <a:rPr lang="ru-RU" dirty="0" smtClean="0"/>
              <a:t>чтобы оправдать затраты на разработку ЭС. </a:t>
            </a:r>
          </a:p>
          <a:p>
            <a:pPr algn="just"/>
            <a:r>
              <a:rPr lang="ru-RU" dirty="0" smtClean="0"/>
              <a:t>- но, она не должна быть чрезмерно </a:t>
            </a:r>
          </a:p>
          <a:p>
            <a:pPr algn="just"/>
            <a:r>
              <a:rPr lang="ru-RU" dirty="0" smtClean="0"/>
              <a:t>сложной (решение занимает у эксперта часы, </a:t>
            </a:r>
          </a:p>
          <a:p>
            <a:pPr algn="just"/>
            <a:r>
              <a:rPr lang="ru-RU" dirty="0" smtClean="0"/>
              <a:t>а не недели), чтобы ЭС могла ее решать.</a:t>
            </a: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3707904" y="1340768"/>
            <a:ext cx="28803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2843808" y="4365104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24537" t="30935" r="24501" b="14388"/>
          <a:stretch>
            <a:fillRect/>
          </a:stretch>
        </p:blipFill>
        <p:spPr bwMode="auto">
          <a:xfrm>
            <a:off x="539552" y="476672"/>
            <a:ext cx="7992888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2483768" y="5157192"/>
            <a:ext cx="79208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987824" y="5661248"/>
            <a:ext cx="3989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части разработки экспертных систем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91880" y="616530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Если(условие), то (действие)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67544" y="548680"/>
            <a:ext cx="8496944" cy="569386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Весь процесс приобретения знаний делят на три фазы: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предварительная фаза- 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нания приобретаются инженером по  знаниям от эксперта (или из литературы).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начальная фаза-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введение  знаний  может  осуществлять только инженер по знаниям.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фаза накопления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приобретение знаний осуществляется экспертом совместно  с  инженером  по знаниям.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7544" y="258415"/>
            <a:ext cx="8136904" cy="4616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457200" algn="l"/>
                <a:tab pos="549275" algn="l"/>
                <a:tab pos="914400" algn="l"/>
                <a:tab pos="1189038" algn="l"/>
                <a:tab pos="1279525" algn="l"/>
                <a:tab pos="1554163" algn="l"/>
                <a:tab pos="1646238" algn="l"/>
                <a:tab pos="2651125" algn="l"/>
                <a:tab pos="2743200" algn="l"/>
                <a:tab pos="3657600" algn="l"/>
                <a:tab pos="3749675" algn="l"/>
                <a:tab pos="475456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методов извлечения знаний приведена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42493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23528" y="342528"/>
            <a:ext cx="8280920" cy="10156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Машинные методы приобретения знаний           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Модель приобретения знаний с помощью инженера по знаниям.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1619672" y="1844824"/>
          <a:ext cx="6441616" cy="3168352"/>
        </p:xfrm>
        <a:graphic>
          <a:graphicData uri="http://schemas.openxmlformats.org/presentationml/2006/ole">
            <p:oleObj spid="_x0000_s2049" r:id="rId3" imgW="3371850" imgH="993531" progId="">
              <p:embed/>
            </p:oleObj>
          </a:graphicData>
        </a:graphic>
      </p:graphicFrame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67544" y="5384249"/>
            <a:ext cx="8064896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Недостаток такой схемы - большая трудоемкость, низкий  уровень автоматизации.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67544" y="302750"/>
            <a:ext cx="8136904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Взаимодействие эксперта с системой с помощью интеллектуального редактора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13" name="Object 1"/>
          <p:cNvGraphicFramePr>
            <a:graphicFrameLocks noChangeAspect="1"/>
          </p:cNvGraphicFramePr>
          <p:nvPr/>
        </p:nvGraphicFramePr>
        <p:xfrm>
          <a:off x="1259632" y="1124744"/>
          <a:ext cx="6865924" cy="5255674"/>
        </p:xfrm>
        <a:graphic>
          <a:graphicData uri="http://schemas.openxmlformats.org/presentationml/2006/ole">
            <p:oleObj spid="_x0000_s38913" r:id="rId3" imgW="3542145" imgH="1625600" progId="">
              <p:embed/>
            </p:oleObj>
          </a:graphicData>
        </a:graphic>
      </p:graphicFrame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2695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23528" y="414536"/>
            <a:ext cx="8496944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Приобретение знаний при помощи индуктивных программ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Вагин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Уинстон). Вывод по аналогии.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769" name="Object 1"/>
          <p:cNvGraphicFramePr>
            <a:graphicFrameLocks noChangeAspect="1"/>
          </p:cNvGraphicFramePr>
          <p:nvPr/>
        </p:nvGraphicFramePr>
        <p:xfrm>
          <a:off x="1115616" y="1496746"/>
          <a:ext cx="7128792" cy="4620944"/>
        </p:xfrm>
        <a:graphic>
          <a:graphicData uri="http://schemas.openxmlformats.org/presentationml/2006/ole">
            <p:oleObj spid="_x0000_s32769" r:id="rId3" imgW="3472004" imgH="1348966" progId="">
              <p:embed/>
            </p:oleObj>
          </a:graphicData>
        </a:graphic>
      </p:graphicFrame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2352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1189038" algn="l"/>
                <a:tab pos="1279525" algn="l"/>
                <a:tab pos="1371600" algn="l"/>
                <a:tab pos="1463675" algn="l"/>
                <a:tab pos="1646238" algn="l"/>
                <a:tab pos="2193925" algn="l"/>
                <a:tab pos="2743200" algn="l"/>
                <a:tab pos="2835275" algn="l"/>
                <a:tab pos="2925763" algn="l"/>
                <a:tab pos="3017838" algn="l"/>
                <a:tab pos="4664075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95536" y="342528"/>
            <a:ext cx="8280920" cy="132343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822325" algn="l"/>
                <a:tab pos="1279525" algn="l"/>
                <a:tab pos="1828800" algn="l"/>
                <a:tab pos="2193925" algn="l"/>
                <a:tab pos="2743200" algn="l"/>
                <a:tab pos="292576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Приобретение знаний из текстов на естественном языке.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822325" algn="l"/>
                <a:tab pos="1279525" algn="l"/>
                <a:tab pos="1828800" algn="l"/>
                <a:tab pos="2193925" algn="l"/>
                <a:tab pos="2743200" algn="l"/>
                <a:tab pos="292576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 данном случае требуется читать обычные печатные тексты (книги, статьи и т.д.) и извлекать из них знания, т.е. понимать  текст, схемы, графики и т.д.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793" name="Object 1"/>
          <p:cNvGraphicFramePr>
            <a:graphicFrameLocks noChangeAspect="1"/>
          </p:cNvGraphicFramePr>
          <p:nvPr/>
        </p:nvGraphicFramePr>
        <p:xfrm>
          <a:off x="1043608" y="2060848"/>
          <a:ext cx="7344816" cy="3974849"/>
        </p:xfrm>
        <a:graphic>
          <a:graphicData uri="http://schemas.openxmlformats.org/presentationml/2006/ole">
            <p:oleObj spid="_x0000_s33793" r:id="rId3" imgW="3560126" imgH="1717401" progId="">
              <p:embed/>
            </p:oleObj>
          </a:graphicData>
        </a:graphic>
      </p:graphicFrame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2809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822325" algn="l"/>
                <a:tab pos="1279525" algn="l"/>
                <a:tab pos="1828800" algn="l"/>
                <a:tab pos="2193925" algn="l"/>
                <a:tab pos="2743200" algn="l"/>
                <a:tab pos="292576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340768"/>
            <a:ext cx="8280920" cy="48320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алгоритмическое решение задачи неизвестно или не может быть использовано из-за ограниченности ресурсов ЭВМ;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задача не может быть определена в числовой форме (требуется символьное представление);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цели решения задачи не могут быть выражены в терминах точно определенной целевой функции;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большая размерность пространства решения;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динамически изменяющиеся данные и знания;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неполнота, неоднозначность и противоречивость исходных данных и знаний о решаемой задаче.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32656"/>
            <a:ext cx="8280920" cy="95410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ЭС используются для решения неформализованных задач, общим для которых является: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1944216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ru-RU" sz="2200" dirty="0" smtClean="0"/>
              <a:t>Компетентность на уровне эксперта</a:t>
            </a:r>
          </a:p>
          <a:p>
            <a:r>
              <a:rPr lang="ru-RU" sz="2200" dirty="0" smtClean="0"/>
              <a:t>Возможность рассуждений</a:t>
            </a:r>
          </a:p>
          <a:p>
            <a:r>
              <a:rPr lang="ru-RU" sz="2200" dirty="0" smtClean="0"/>
              <a:t>Глубина сложности решаемых задач и используемых правил</a:t>
            </a:r>
          </a:p>
          <a:p>
            <a:r>
              <a:rPr lang="ru-RU" sz="2200" dirty="0" smtClean="0"/>
              <a:t>Самопроверка правильности рассуждений</a:t>
            </a:r>
          </a:p>
          <a:p>
            <a:r>
              <a:rPr lang="ru-RU" sz="2200" dirty="0" smtClean="0"/>
              <a:t>Объяснение действий</a:t>
            </a:r>
            <a:endParaRPr lang="ru-RU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260648"/>
            <a:ext cx="276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Особенности ЭС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355976" y="836712"/>
            <a:ext cx="100811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6011" t="22640" r="25840" b="51766"/>
          <a:stretch>
            <a:fillRect/>
          </a:stretch>
        </p:blipFill>
        <p:spPr bwMode="auto">
          <a:xfrm>
            <a:off x="467544" y="3284984"/>
            <a:ext cx="843324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39552" y="60212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Институциональная память</a:t>
            </a:r>
            <a:r>
              <a:rPr lang="ru-RU" dirty="0" smtClean="0"/>
              <a:t> — это новое качество, которое может обеспечить БЗ, определяющая компетентность экспертной системы.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 l="25177" t="42938" r="27781" b="9813"/>
          <a:stretch>
            <a:fillRect/>
          </a:stretch>
        </p:blipFill>
        <p:spPr bwMode="auto">
          <a:xfrm>
            <a:off x="323528" y="1052736"/>
            <a:ext cx="842493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75856" y="260648"/>
            <a:ext cx="32297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Классификация  ЭС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04656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Интерпретация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определение смысла данных,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Диагностика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-обнаружение неисправности в некоторой системе,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Мониторинг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непрерывная интерпретация данных в реальном масштабе времени и сигнализация о выходе разных параметров за допустимые пределы,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Проектирование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подготовка спецификаций на создание объектов с заранее определенными свойствами.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Прогнозирование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-логический вывод вероятных следствий из заданных ситуаций.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Планирование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 нахождение планов действий, относящихся к объектам, способным выполнять некоторые функции.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Обучение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диагностика ошибок с помощью ЭВМ и подсказка правильных решений.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 l="29051" t="11438" r="23354" b="49188"/>
          <a:stretch>
            <a:fillRect/>
          </a:stretch>
        </p:blipFill>
        <p:spPr bwMode="auto">
          <a:xfrm>
            <a:off x="2627784" y="188640"/>
            <a:ext cx="61926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 l="27863" t="30312" r="27862" b="27360"/>
          <a:stretch>
            <a:fillRect/>
          </a:stretch>
        </p:blipFill>
        <p:spPr bwMode="auto">
          <a:xfrm>
            <a:off x="2627784" y="3429000"/>
            <a:ext cx="604867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5536" y="980728"/>
            <a:ext cx="172425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Статическая  ЭС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4725144"/>
            <a:ext cx="21602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Динамическая ЭС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352928" cy="5544616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Автономные ЭС -изолированная система, не рассчитанная на взаимодействие с другими программными системами.</a:t>
            </a:r>
          </a:p>
          <a:p>
            <a:pPr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Гибридные ЭС представляют собой программный комплекс, агрегирующий стандартные пакеты прикладных программ (математическую статистику, линейное программирование или системы управления базами данных) и средства манипулирования знаниями. Это может быть интегрированная среда для решения сложной задачи с элементами экспертных знаний.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Классификация по диапазону использования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Закрытые ЭС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ориентированы на использование только в программной среде конкретной ИС.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Открытые ЭС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ориентированы на использование в разнородном программно-аппаратном окружении и могут быть перенесены на другие платформы без существенных изменений.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76672"/>
            <a:ext cx="8280920" cy="47089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Классификация по сложности и мощности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ощность - множеством используемых правил. 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Малые ЭС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реализовываются на ПК (IBM PC,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Macintosh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и подобные) как автономные (изолированные) ЭС. 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Средние ЭС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работают в режиме клиент-сервер, используют-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ся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в большинстве случаев как гибридные (интегрированные) ЭС. </a:t>
            </a:r>
          </a:p>
          <a:p>
            <a:pPr algn="just"/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Большие ЭС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реализовываются на ЭВМ общего назначения и используют БЗ большого объема. 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619672" y="260648"/>
            <a:ext cx="5400600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разработки экспертных систем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1340769"/>
          <a:ext cx="8496944" cy="5147509"/>
        </p:xfrm>
        <a:graphic>
          <a:graphicData uri="http://schemas.openxmlformats.org/drawingml/2006/table">
            <a:tbl>
              <a:tblPr/>
              <a:tblGrid>
                <a:gridCol w="3501850"/>
                <a:gridCol w="4995094"/>
              </a:tblGrid>
              <a:tr h="1008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endParaRPr lang="ru-RU" sz="2000" b="1" dirty="0" smtClean="0"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Предварительный прототип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ЭС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Система решает часть задач, демонстрируя жизнеспособность подхода (несколько десятков правил или понятий)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 err="1" smtClean="0">
                          <a:latin typeface="Times New Roman"/>
                          <a:ea typeface="Times New Roman"/>
                        </a:rPr>
                        <a:t>Псевдореальный</a:t>
                      </a: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прототип ЭС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Система решает большинство задач, но не устойчива в работе и не полностью проверена (несколько сотен правил или понятий)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</a:rPr>
                        <a:t>Реальный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прототип ЭС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Система надежно решает все задачи на реальных примерах, но для сложной задачи требует много времени и памяти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4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Промышленная система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Система обеспечивает высокое качество решений при минимизации требуемого времени и памяти; переписывается с использованием более эффективных средств представления знаний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0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Коммерческая система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Промышленная система, пригодная к продаже, т.е. хорошо документирована и снабжена сервисом</a:t>
                      </a:r>
                    </a:p>
                  </a:txBody>
                  <a:tcPr marL="44875" marR="448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67544" y="908720"/>
            <a:ext cx="8496944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Составлении информационного (вербального) описания решаемой задачи: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цели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участники процесса разработки и их роли(кол-во экспертов, инженеров по знаниям, формы взаимодействия),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ресурсы.	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7824" y="260648"/>
            <a:ext cx="3456384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 этап – Постановка задачи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3140968"/>
            <a:ext cx="8424936" cy="34778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описать структуры, поддерживающих ее знаний и  работа по созданию БЗ.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Указать: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общие характеристики задачи;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подзадачи, выделяемые внутри данной задачи;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ключевые понятия (объекты), характеристики и отношения;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входные (выходные) данные;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предположительный вид решения;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знания, релевантные решаемой задаче;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примеры (тесты) решения задачи.</a:t>
            </a:r>
          </a:p>
          <a:p>
            <a:pPr>
              <a:buFont typeface="Wingdings" pitchFamily="2" charset="2"/>
              <a:buChar char="Ø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43608" y="332656"/>
            <a:ext cx="7416824" cy="600164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Ответить на следующие вопросы: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- Какие задачи предлагается решать экспертной системе?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- Как эти задачи могут быть охарактеризованы и определены?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- На какие подзадачи разбивается каждая задача, какие данные она использует?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- Какие ситуации препятствуют решению?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- Как эти препятствия будут влиять на экспертную систему?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60648"/>
            <a:ext cx="7632848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 этап – Анализ предметной области (концептуальная модель)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323528" y="836712"/>
            <a:ext cx="8496944" cy="563231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Проводится: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проблемной области,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выявляются используемые понятия и их взаимосвязи,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определяются методы решения задач.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эксперт и инженер по знаниям выделяют: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ключевые понятия,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отношения и характеристики, необходимые для описания процесса решения задачи.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определяются  особенности задачи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типы доступных данных;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доступные и выводимые данные;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подзадачи общей задачи;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используемые стратегии и гипотезы;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виды взаимосвязей между объектами предметной области;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типы используемых отношений (иерархия, причина/следствие, часть/целое и т.п.);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 знаний, используемых для решения задачи и для объяснения решения.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27784" y="332656"/>
            <a:ext cx="3456384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 этап – Формализация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51520" y="1052736"/>
            <a:ext cx="8568952" cy="230832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выбираются инструментальные средства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определяются способы представления всех видов знаний, моделируется работа системы,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оценивается адекватность целям системы зафиксированных понятий, методов решений, средств представления и манипулирования знаний.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23528" y="4076491"/>
            <a:ext cx="8496944" cy="18158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Модификации системы: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-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переформулирование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понятий и требований;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-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переконструирование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представления;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- усовершенствование прототипа.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332656"/>
            <a:ext cx="3456384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 этап – Проектирование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908720"/>
            <a:ext cx="8640960" cy="16312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создается один или несколько прототипов экспертной системы, решающих требуемые задачи.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результатам этапов тестирования и опытной эксплуатации на данном этапе создается конечный продукт, пригодный для промышленного использования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51520" y="2636912"/>
            <a:ext cx="8712968" cy="38164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Разработка прототипа ЭС, в основе которой лежит БЗ, состоит в программировании его компонентов (или  выборе их из имеющихся инструментальных средств) и наполнении экспертом базы знаний.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Процесс приобретения знаний разделяют на: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извлечение знаний из эксперта;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организацию знаний, обеспечивающую эффективную работу системы;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представление знаний в виде понятном экспертной системе.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Процесс приобретения знаний осуществляется инженером по знаниям на основе анализа деятельности эксперта по решению реальных задач.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332656"/>
            <a:ext cx="3456384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 этап – Тестирование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908720"/>
            <a:ext cx="8352928" cy="18158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эксперт (инженер по знаниям) в интерактивном режиме с использованием диалоговых и объяснительных средств системы проверяет компетентность экспертной системы.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395536" y="2924944"/>
            <a:ext cx="8280920" cy="224676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Специалисты выделяют три аспекта тестирования: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тестирование входных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исходных данных;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логическое тестирование базы знаний;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концептуальное тестирование прикладной системы.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9552" y="1340187"/>
            <a:ext cx="8424936" cy="18158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Проверяется пригодность экспертной системы для конечных пользователей.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результатам этого этапа может потребоваться существенная модификация экспертной системы.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27784" y="332656"/>
            <a:ext cx="3456384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 этап – Эксплуатация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539552" y="4077072"/>
            <a:ext cx="8424936" cy="18158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модификации системы: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переформулирование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понятий и требований;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переконструирование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представления;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 усовершенствование прототипа.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67544" y="1228110"/>
            <a:ext cx="8496944" cy="52629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Тестирование на основе концепции "черного ящика":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Набор тестируемых ситуаций генерируется без учета используемых в системе методов решения задачи.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А1. Случайное тестирование.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Требуемые ситуации выбираются случайным образом из пространства входных наборов данных.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А2. Выборочное тестирование входов.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Пространство входных наборов данных разбивается на выборки, для которых определяются ситуации для тестирования.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А3. Выборочное тестирование выходов.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Тестируемые ситуации определяются на основе выборок, сформированных для выходных наборов данных.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908720"/>
            <a:ext cx="4329006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методов тестирования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691680" y="260648"/>
            <a:ext cx="604867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Тестирование экспертных систем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539552" y="548680"/>
            <a:ext cx="8352928" cy="52629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Б. Тестирование на основе концепции "белого ящика":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Тестируемые ситуации учитывают внутреннюю структуру системы(в дополнение к входным и ожидаемым выходным  наборам данных).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Б1. Тестирование потоков данных.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системы с целью выявления ситуаций, связанных с описанием, использованием и уничтожением переменных.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Б2. Тестирование динамических потоков.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Тестируемые ситуации  генерируются  для  прохождения различных ветвей исполнения программы.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Б3. Тестирование причин и следствий.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31838" algn="l"/>
                <a:tab pos="914400" algn="l"/>
                <a:tab pos="13716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Причины и следствия определяются на основе анализа решений, и тестовые ситуации формируются путем  комбинации причин.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548680"/>
            <a:ext cx="8424936" cy="48936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Тестирование полноты базы знаний.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Тестирование правил на внутреннюю неполноту.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В1.Поиск конфликтных правил.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Поиск правил, возбуждающихся в сходных ситуациях, но приводящих к различным ситуациям.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В2. Поиск избыточных правил.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Поиск правил, возбуждающихся в сходных ситуациях и приводящих к сходным результатам.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 В3. Поиск пересекающихся правил.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системы на наличие правил, являющихся подмножеством других правил в части антецедентов или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консеквентов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неодновременно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67544" y="476672"/>
            <a:ext cx="8352928" cy="415498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Тестирование целостности базы знаний.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Тестирование правил на внутреннюю целостность.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Г1. Поиск пропущенных правил.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системы для  нахождения  пропущенных  правил, приводящих к требуемым результатам.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Г2. Поиск атрибутов без ссылок.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системы для нахождения атрибутов, на которые не существует ссылок ни в одном правиле.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			Г3. Поиск атрибутов с некорректными значениями.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2563" algn="l"/>
                <a:tab pos="365125" algn="l"/>
                <a:tab pos="457200" algn="l"/>
                <a:tab pos="731838" algn="l"/>
                <a:tab pos="914400" algn="l"/>
                <a:tab pos="1006475" algn="l"/>
                <a:tab pos="1371600" algn="l"/>
                <a:tab pos="2925763" algn="l"/>
                <a:tab pos="31083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Нахождение некорректных значений атрибутов, на которые ссылаются правила системы.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404664"/>
            <a:ext cx="4483343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dirty="0" smtClean="0"/>
              <a:t>Инструментальные средства разработки ЭС</a:t>
            </a:r>
            <a:endParaRPr lang="ru-RU" dirty="0"/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51520" y="1050504"/>
            <a:ext cx="8640960" cy="4616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Традиционные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(в том числе объектно-ориентированные)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языки программирования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типа С, С++, Паскаль, Бейсик,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SmallTalk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др.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23528" y="1556792"/>
            <a:ext cx="8568952" cy="4616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Cимвольные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языки программирования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(например,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Lisp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Prolog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Рефал и их разновидности) - ориентированы на решение задач обработки символьной информации 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23528" y="2060848"/>
            <a:ext cx="8568952" cy="10156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Специальный программный инструментарий,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содержащий многие, но не все компоненты экспертных систем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Как правило это надстройки над языком искусственного интеллекта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Lisp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Эти средства предназначены для разработчика, от которого требуются знание программирования и умение интегрировать компоненты в программный комплекс. Примерами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являются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такие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средства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OPS 5,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ИЛИС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KEE (Knowledge Engineering Environment), FRL (Frame Representation Language), KRL (Knowledge Representation Language)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др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323528" y="3140968"/>
            <a:ext cx="8568952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Оболочки экспертных систем общего назначения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содержащие все программные компоненты, но не имеющие знаний о конкретных предметных средах. Средства этого и последующего типов не требуют от разработчиков приложения знания программирования. Необходимы лишь специалисты в предметной области для заполнения базы знаний. Однако, если некоторая предметная область плохо укладывается в модель, используемую в некоторой оболочке, заполнить базу знаний в этом случае весьма не просто.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Примерами являются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Leonardo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Nexpert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Object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Kappa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др.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51520" y="4365104"/>
            <a:ext cx="8640960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Проблемно/</a:t>
            </a:r>
            <a:r>
              <a:rPr kumimoji="0" lang="ru-RU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предметно-ориентированые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оболочки (среды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проблемно-ориентированные средства (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problem-specific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 ориентированные на некоторый класс решаемых задач и имеющие в своем составе соответствующие этому классу альтернативные функциональные модули (примерами такого класса задач являются задачи поиска, управления, планирования, прогнозирования и т.д.);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предметно-ориентированные средства  (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domain-specific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 включающие знания о некоторых типах предметных областей, что сокращает время разработки баз знаний.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323528" y="5589240"/>
            <a:ext cx="856895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ЭС CLIPS рассматривается в лекции(файл Интеллектуальные робототехнические системы) как инструментальное средство для разработки.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Выбор CLIPS обусловлен двумя причинами: во-первых, эта ЭС, разработанная NASA, доказала свою эффективность и свободно распространяется через </a:t>
            </a:r>
            <a:r>
              <a:rPr kumimoji="0" lang="ru-RU" sz="11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Internet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во-вторых, реализация CLIPS на языке С++ позволяет переносить конкретные ЭС на различные типы операционных систем. Кроме того, может быть обеспечена возможность работы в реальном масштабе времени, когда реакция системы на возмущения должна не превышать нескольких миллисекунд.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2565" y="260648"/>
            <a:ext cx="4354847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НЕОПРЕДЕЛЕННОСТЬ, НЕЧЕТКИЕ ЗНАНИЯ </a:t>
            </a:r>
            <a:endParaRPr lang="ru-RU" b="1" dirty="0"/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251520" y="733927"/>
            <a:ext cx="8640960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133308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НЕОПРЕДЕЛЕННОСТЬ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uncertainty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Осознание недостатка знаний о текущих событиях или о будущих возможностях.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1556792"/>
            <a:ext cx="8640960" cy="11079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Неопределенность первого рода (статистическая) обусловлена случайностью; ее анализ основан на использовании законов случайных событий.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2852936"/>
            <a:ext cx="8568952" cy="11079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Неопределенность (реальная) второго рода возникает, когда неизвестно, какой из известных или неизвестных факторов (законов) влияет в данном конкретном случае на случайные события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51520" y="4437112"/>
            <a:ext cx="8604448" cy="230832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последствия решений, принимаемых в настоящее время при наличии недостаточной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познанности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явления, относительно которого принимаются решения, сказываются через достаточно продолжительное время.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Надежных методов предсказания развития событий на много лет вперед не существует.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4211960" y="4077072"/>
            <a:ext cx="79208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95617" y="260648"/>
            <a:ext cx="4468659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НЕОПРЕДЕЛЕННОСТЬ, НЕЧЕТКИЕ ЗНАНИЯ </a:t>
            </a:r>
            <a:endParaRPr lang="ru-RU" b="1" dirty="0"/>
          </a:p>
        </p:txBody>
      </p:sp>
      <p:grpSp>
        <p:nvGrpSpPr>
          <p:cNvPr id="2" name="Группа 15"/>
          <p:cNvGrpSpPr/>
          <p:nvPr/>
        </p:nvGrpSpPr>
        <p:grpSpPr>
          <a:xfrm>
            <a:off x="395536" y="908720"/>
            <a:ext cx="8495772" cy="5355312"/>
            <a:chOff x="103439" y="1340768"/>
            <a:chExt cx="8975388" cy="2697711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907704" y="1340768"/>
              <a:ext cx="4608512" cy="269771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невозможность  или сложность строгого описания,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невозможность учета всех факторов, влияющих на принимаемое решение, 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сложности количественной оценки (понятий «лучше—хуже», «больше—меньше»), 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неясная постановка задач, политические и личные соображения лиц, принимающих решения,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невозможно получить точные знания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невозможность вообще получить знания, 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невозможность получить знания сразу,</a:t>
              </a:r>
            </a:p>
            <a:p>
              <a:pPr algn="just">
                <a:buFont typeface="Wingdings" pitchFamily="2" charset="2"/>
                <a:buChar char="Ø"/>
              </a:pPr>
              <a:r>
                <a:rPr lang="ru-RU" sz="1900" dirty="0" smtClean="0"/>
                <a:t>последовательное приближение к более или менее полному набору знаний. </a:t>
              </a:r>
              <a:endParaRPr lang="ru-RU" sz="1900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3439" y="1993694"/>
              <a:ext cx="1512167" cy="465123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ru-RU" dirty="0" smtClean="0"/>
                <a:t>Проблема предметной области</a:t>
              </a:r>
              <a:endParaRPr lang="ru-RU" dirty="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7026091" y="2138789"/>
              <a:ext cx="2052736" cy="32558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ru-RU" dirty="0" smtClean="0"/>
                <a:t>знания чаще всего нечетки. </a:t>
              </a:r>
              <a:endParaRPr lang="ru-RU" dirty="0"/>
            </a:p>
          </p:txBody>
        </p:sp>
        <p:sp>
          <p:nvSpPr>
            <p:cNvPr id="14" name="Стрелка вправо 13"/>
            <p:cNvSpPr/>
            <p:nvPr/>
          </p:nvSpPr>
          <p:spPr>
            <a:xfrm>
              <a:off x="1691680" y="2132856"/>
              <a:ext cx="216024" cy="36004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ru-RU"/>
            </a:p>
          </p:txBody>
        </p:sp>
        <p:sp>
          <p:nvSpPr>
            <p:cNvPr id="15" name="Стрелка вправо 14"/>
            <p:cNvSpPr/>
            <p:nvPr/>
          </p:nvSpPr>
          <p:spPr>
            <a:xfrm>
              <a:off x="6645726" y="2211336"/>
              <a:ext cx="288031" cy="2880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ru-RU"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188640"/>
            <a:ext cx="6264696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Проблемы и вопросы, возникающие при проектировании и создании ЭС с неопределенными знаниями: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412776"/>
            <a:ext cx="8496944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1.Количественное выражение степени определенности при установлении истинности (или ложности) части данных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429000"/>
            <a:ext cx="8496944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3.Возможность выразить степень поддержки заключения конкретной посылкой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420888"/>
            <a:ext cx="8496944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2.Совместное использование двух(или более) посылок, независимо влияющих на заключение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509120"/>
            <a:ext cx="8496944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Как быть в ситуации, когда нужно обсудить цепочку вывода для подтверждения заключения в условиях неопределенности?</a:t>
            </a:r>
            <a:endParaRPr lang="ru-RU" sz="2400" dirty="0"/>
          </a:p>
        </p:txBody>
      </p:sp>
      <p:sp>
        <p:nvSpPr>
          <p:cNvPr id="8" name="Стрелка вниз 7"/>
          <p:cNvSpPr/>
          <p:nvPr/>
        </p:nvSpPr>
        <p:spPr>
          <a:xfrm>
            <a:off x="3563888" y="908720"/>
            <a:ext cx="165618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395536" y="5733256"/>
            <a:ext cx="8424936" cy="923330"/>
            <a:chOff x="395536" y="5733256"/>
            <a:chExt cx="8064896" cy="923330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395536" y="5733256"/>
              <a:ext cx="2808312" cy="92333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ru-RU" i="1" dirty="0" smtClean="0"/>
                <a:t>Модель закрытого мира- </a:t>
              </a:r>
              <a:r>
                <a:rPr lang="ru-RU" dirty="0" smtClean="0"/>
                <a:t>жесткий отбор знаний. ПРОЛОГ</a:t>
              </a:r>
              <a:endParaRPr lang="ru-RU" dirty="0"/>
            </a:p>
          </p:txBody>
        </p:sp>
        <p:grpSp>
          <p:nvGrpSpPr>
            <p:cNvPr id="14" name="Группа 18"/>
            <p:cNvGrpSpPr/>
            <p:nvPr/>
          </p:nvGrpSpPr>
          <p:grpSpPr>
            <a:xfrm>
              <a:off x="3491880" y="5805264"/>
              <a:ext cx="4968552" cy="646331"/>
              <a:chOff x="3419872" y="4941168"/>
              <a:chExt cx="4968552" cy="646331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4355976" y="4941168"/>
                <a:ext cx="4032448" cy="646331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Всё что известно базе знаний, является истиной, а остальное — ложью. </a:t>
                </a:r>
                <a:endParaRPr lang="ru-RU" dirty="0"/>
              </a:p>
            </p:txBody>
          </p:sp>
          <p:sp>
            <p:nvSpPr>
              <p:cNvPr id="16" name="Стрелка вправо 15"/>
              <p:cNvSpPr/>
              <p:nvPr/>
            </p:nvSpPr>
            <p:spPr>
              <a:xfrm>
                <a:off x="3419872" y="5085184"/>
                <a:ext cx="792088" cy="28803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9752" y="404664"/>
            <a:ext cx="4320480" cy="33855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ВИДЫ НЕЧЕТКОСТЕЙ в СИИ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24744"/>
            <a:ext cx="8712968" cy="255454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Недерминированность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выводов.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невозможность предварительного определения пути решения задачи,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невозможность определения цепочки логических выводов,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последовательность действий при поиске решения заранее не может быть определена, 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необходимо методом проб и ошибок и перебором данных выбрать некую верную цепочку выводов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4005064"/>
            <a:ext cx="8712968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Многозначность.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Один и тот же элемент знаний (понятие, символ, звук, изображение и т.п.) может быть интерпретирован по-разному.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9512" y="4941168"/>
            <a:ext cx="8640960" cy="13234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Ненадежными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являются те знания или выводы, представить которые двумя значениями - истина или ложь - невозможно или трудно.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Такую ненадежность представляют вероятностью, подчиняющейся законам Байеса.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259632" y="2708920"/>
            <a:ext cx="432048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7864" y="260648"/>
            <a:ext cx="2664296" cy="33855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ВИДЫ НЕЧЕТКОСТЕЙ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764704"/>
            <a:ext cx="8640960" cy="255454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Неполнота знаний и немонотонная логика(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появление новой информации (добавление посылок) может изменить истинность заключения)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сложность описания окружающего мира,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добавлении новых знаний возникает опасность получения противоречивых выводов и опровержение ранее полученных знаний,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содержимое базы знаний по любой предметной области является неполным, т.к. можно (хотя и трудно) перечислить все верные знания в данной области,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 невозможно перечислить и разумно определить неверные знания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251520" y="3563144"/>
            <a:ext cx="8605464" cy="317009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Неточность знаний.</a:t>
            </a: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оличественные данные (знания) могут быть неточными, при этом существуют количественные оценки такой неточности: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доверительный интервал,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уровень значимости,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степень адекватности и т.д.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Лингвистические знания (лингвистическая переменная-качество) также могут быть неточными. Для учета неточности лингвистических знаний используется теория нечетких множеств, предложенная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Лотфи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Заде в 1965 г.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23528" y="1991425"/>
            <a:ext cx="8568952" cy="2226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aseline="-30000" dirty="0" smtClean="0">
                <a:latin typeface="Times New Roman" pitchFamily="18" charset="0"/>
                <a:cs typeface="Times New Roman" pitchFamily="18" charset="0"/>
              </a:rPr>
              <a:t>где</a:t>
            </a:r>
            <a:r>
              <a:rPr kumimoji="0" lang="ru-RU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B – нечеткое множество;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l-GR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μ</a:t>
            </a:r>
            <a:r>
              <a:rPr kumimoji="0" lang="ru-RU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0" lang="ru-RU" sz="3200" b="0" u="none" strike="noStrike" cap="none" normalizeH="0" baseline="-3000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x</a:t>
            </a:r>
            <a:r>
              <a:rPr kumimoji="0" lang="ru-RU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) – функция принадлежности;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u="none" strike="noStrike" cap="none" normalizeH="0" baseline="-30000" dirty="0" err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xi</a:t>
            </a:r>
            <a:r>
              <a:rPr kumimoji="0" lang="ru-RU" sz="3200" b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– i-е значение базовой шкалы.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Функция принадлежности определяет субъективную степень уверенности эксперта в том, что данное конкретное значение базовой шкалы соответствует определяемому нечеткому множеству.</a:t>
            </a:r>
          </a:p>
        </p:txBody>
      </p:sp>
      <p:pic>
        <p:nvPicPr>
          <p:cNvPr id="39939" name="Picture 3" descr="http://itteach.ru/cache/imageproccessing/images/stories/is/4/image002_97x52x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5" y="548680"/>
            <a:ext cx="3120347" cy="93610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3528" y="4509120"/>
            <a:ext cx="8496944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Коэффициент доверия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это число, которое означает вероятность или степень уверенности, с которой можно считать данный факт или правило достоверным.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Коэффициент является оценкой степени доверия к решению, выдаваемому экспертной системой.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611560" y="692695"/>
            <a:ext cx="8245424" cy="563231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проявляется и учитывается неопределенность в ЭС?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н-р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        правило: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(А), то (В),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Где неопределенность?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ЭС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Ǝ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тип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неопределенность в истинности самой посылки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степень уверенности,</a:t>
            </a:r>
            <a:r>
              <a:rPr kumimoji="0" lang="ru-RU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что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истинно =90%, то какие значения примет В);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неопределенность самого правила </a:t>
            </a:r>
            <a:endParaRPr lang="ru-RU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есть А, то есть также и В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Более сложная ситуация: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(А и В), то С,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неопределенность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истинности каждой из посылок (А, В), усиление совместного проявления, так и в истинности самого вывода. </a:t>
            </a:r>
          </a:p>
        </p:txBody>
      </p:sp>
      <p:grpSp>
        <p:nvGrpSpPr>
          <p:cNvPr id="2" name="Группа 13"/>
          <p:cNvGrpSpPr/>
          <p:nvPr/>
        </p:nvGrpSpPr>
        <p:grpSpPr>
          <a:xfrm>
            <a:off x="1547664" y="1268760"/>
            <a:ext cx="360040" cy="216024"/>
            <a:chOff x="2123728" y="1196752"/>
            <a:chExt cx="360040" cy="216024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>
              <a:off x="2123728" y="1196752"/>
              <a:ext cx="360040" cy="720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2123728" y="1268760"/>
              <a:ext cx="36004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2267744" y="1196752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8136904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Вероятность события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-отношение случаев, в которых данное событие происходит к общему числу наблюдений.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340768"/>
            <a:ext cx="8602758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Объективистский взгляд.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ᴥ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Вероятность отношения исходов ко всем наблюдениям в течении длительного времени,  т.е при наличии достаточно большого количества наблюдений частота исходов, интересующего события будет стремиться к объективной вероятности.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717032"/>
            <a:ext cx="8568952" cy="20313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Персонифицированный, субъективистский или основанный на суждениях взгляд.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ᴥ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Вероятностная мера - степень доверия того, как отдельная личность, имеющая отношение к этому событию, судит об истинности некоторого высказывания.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две приемлемые личности могут иметь различные степени доверия для одного и того же суждения. Как синоним субъективной вероятности часто используется термин «байесовский».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36912"/>
            <a:ext cx="8568952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Необходимый или логический взгляд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ᴥ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Вероятностная мера измеряется степень доказуемости логически выверенного заключения (расширение обычной логики).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04664"/>
            <a:ext cx="864096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Вероятность любого события находится между 0 и 1.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(А)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= 0, то событие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никогда не произойдет.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(А)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= 1 , то событие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должно произойти обязательно.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323528" y="1411902"/>
            <a:ext cx="8640960" cy="317009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Пусть 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некоторое другое событие. Тогда вероятность того, что произойдет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условии, что произошло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В,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записывается в виде: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(А | B)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называется условной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1600" b="1" i="1" dirty="0" smtClean="0"/>
              <a:t> «вероятностью A при условии B»</a:t>
            </a:r>
            <a:r>
              <a:rPr lang="ru-RU" sz="1600" dirty="0" smtClean="0"/>
              <a:t>, или </a:t>
            </a:r>
            <a:r>
              <a:rPr lang="ru-RU" sz="1600" b="1" i="1" dirty="0" smtClean="0"/>
              <a:t>«вероятностью A при данном B»</a:t>
            </a:r>
            <a:r>
              <a:rPr lang="ru-RU" sz="1600" dirty="0" smtClean="0"/>
              <a:t>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Вероятность того, что оба события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и 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произойдут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(АВ)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называется совместной вероятностью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событий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и В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Условная вероятность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(А|B)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равна отношению совместной вероятности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(АВ)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вероятности события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 условии, что она не равна 0.</a:t>
            </a:r>
            <a:r>
              <a:rPr lang="ru-RU" sz="1600" dirty="0" smtClean="0"/>
              <a:t> т. 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gendocs.ru/docs/2/1792/conv_1/file1_html_2f529cf5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509120"/>
            <a:ext cx="17281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gendocs.ru/docs/2/1792/conv_1/file1_html_770d640f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151216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gendocs.ru/docs/2/1792/conv_1/file1_html_65c394ce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373216"/>
            <a:ext cx="187220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трелка вправо 9"/>
          <p:cNvSpPr/>
          <p:nvPr/>
        </p:nvSpPr>
        <p:spPr>
          <a:xfrm>
            <a:off x="2339752" y="5445224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http://gendocs.ru/docs/2/1792/conv_1/file1_html_73fb6831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445224"/>
            <a:ext cx="2376264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580112" y="501317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коммутативность</a:t>
            </a:r>
            <a:endParaRPr lang="ru-RU" sz="1400" dirty="0"/>
          </a:p>
        </p:txBody>
      </p:sp>
      <p:pic>
        <p:nvPicPr>
          <p:cNvPr id="13" name="Рисунок 12" descr="http://gendocs.ru/docs/2/1792/conv_1/file1_html_2d990237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6021288"/>
            <a:ext cx="216024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Соединительная линия уступом 14"/>
          <p:cNvCxnSpPr/>
          <p:nvPr/>
        </p:nvCxnSpPr>
        <p:spPr>
          <a:xfrm rot="10800000">
            <a:off x="5364088" y="4725144"/>
            <a:ext cx="1224136" cy="57606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6588224" y="530120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7" idx="1"/>
          </p:cNvCxnSpPr>
          <p:nvPr/>
        </p:nvCxnSpPr>
        <p:spPr>
          <a:xfrm flipH="1">
            <a:off x="2915816" y="479715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endCxn id="13" idx="1"/>
          </p:cNvCxnSpPr>
          <p:nvPr/>
        </p:nvCxnSpPr>
        <p:spPr>
          <a:xfrm rot="16200000" flipH="1">
            <a:off x="2357754" y="5355214"/>
            <a:ext cx="1476164" cy="36004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796136" y="6021288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правило Байеса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24744"/>
            <a:ext cx="6555211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23528" y="2708920"/>
            <a:ext cx="864096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P(A)</a:t>
            </a:r>
            <a:r>
              <a:rPr lang="ru-RU" dirty="0" smtClean="0"/>
              <a:t> – априорная вероятность гипотезы А</a:t>
            </a:r>
            <a:endParaRPr lang="en-US" dirty="0" smtClean="0"/>
          </a:p>
          <a:p>
            <a:r>
              <a:rPr lang="en-US" dirty="0" smtClean="0"/>
              <a:t>P(A|B)</a:t>
            </a:r>
            <a:r>
              <a:rPr lang="ru-RU" dirty="0" smtClean="0"/>
              <a:t> – вероятность гипотезы А при наступлении события В (апостериорная вероятность)</a:t>
            </a:r>
            <a:endParaRPr lang="en-US" dirty="0" smtClean="0"/>
          </a:p>
          <a:p>
            <a:r>
              <a:rPr lang="en-US" dirty="0" smtClean="0"/>
              <a:t>P(B|A)</a:t>
            </a:r>
            <a:r>
              <a:rPr lang="ru-RU" dirty="0" smtClean="0"/>
              <a:t> – вероятность наступления события В при истинности гипотезы А</a:t>
            </a:r>
            <a:endParaRPr lang="en-US" dirty="0" smtClean="0"/>
          </a:p>
          <a:p>
            <a:r>
              <a:rPr lang="en-US" dirty="0" smtClean="0"/>
              <a:t>P(B)</a:t>
            </a:r>
            <a:r>
              <a:rPr lang="ru-RU" dirty="0" smtClean="0"/>
              <a:t> – полная вероятность наступления события В.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260648"/>
            <a:ext cx="7632848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теорема Байеса – основа управления неопределенностью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5085184"/>
            <a:ext cx="3312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р</a:t>
            </a:r>
            <a:r>
              <a:rPr lang="ru-RU" dirty="0" smtClean="0"/>
              <a:t>(А | В) = </a:t>
            </a:r>
            <a:r>
              <a:rPr lang="ru-RU" dirty="0" err="1" smtClean="0"/>
              <a:t>р</a:t>
            </a:r>
            <a:r>
              <a:rPr lang="ru-RU" dirty="0" smtClean="0"/>
              <a:t>(А) и </a:t>
            </a:r>
            <a:r>
              <a:rPr lang="ru-RU" dirty="0" err="1" smtClean="0"/>
              <a:t>р</a:t>
            </a:r>
            <a:r>
              <a:rPr lang="ru-RU" dirty="0" smtClean="0"/>
              <a:t>(В | А) = </a:t>
            </a:r>
            <a:r>
              <a:rPr lang="ru-RU" dirty="0" err="1" smtClean="0"/>
              <a:t>р</a:t>
            </a:r>
            <a:r>
              <a:rPr lang="ru-RU" dirty="0" smtClean="0"/>
              <a:t>(В) 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83568" y="4509120"/>
            <a:ext cx="295144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Независимые события А и В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517232"/>
            <a:ext cx="849694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 smtClean="0"/>
              <a:t>Бучанан</a:t>
            </a:r>
            <a:r>
              <a:rPr lang="ru-RU" dirty="0" smtClean="0"/>
              <a:t> и </a:t>
            </a:r>
            <a:r>
              <a:rPr lang="ru-RU" b="1" dirty="0" err="1" smtClean="0"/>
              <a:t>Шортлифф</a:t>
            </a:r>
            <a:r>
              <a:rPr lang="ru-RU" dirty="0" smtClean="0"/>
              <a:t> утверждают, что применение правила Байеса в любом случае не позволяет получить точные значения, поскольку используемые условные вероятности субъективны.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548680"/>
            <a:ext cx="8424936" cy="53553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Под коэффициентами уверенности понимают числа, отражающие степень уверенности эксперта в истинности или ложности вывода о наличии риска. Коэффициенты уверенности могут принимать значения от -1 до +1. </a:t>
            </a:r>
          </a:p>
          <a:p>
            <a:pPr algn="just"/>
            <a:endParaRPr lang="ru-RU" dirty="0" smtClean="0"/>
          </a:p>
          <a:p>
            <a:pPr algn="ctr"/>
            <a:r>
              <a:rPr lang="ru-RU" dirty="0" smtClean="0"/>
              <a:t>ПРИМЕР</a:t>
            </a:r>
          </a:p>
          <a:p>
            <a:pPr algn="just"/>
            <a:r>
              <a:rPr lang="ru-RU" dirty="0" smtClean="0"/>
              <a:t>Трактовка значений коэффициентов уверенности</a:t>
            </a:r>
          </a:p>
          <a:p>
            <a:r>
              <a:rPr lang="ru-RU" dirty="0" smtClean="0"/>
              <a:t>Шкала значений коэффициентов уверенности</a:t>
            </a:r>
          </a:p>
          <a:p>
            <a:r>
              <a:rPr lang="ru-RU" dirty="0" smtClean="0"/>
              <a:t>Значение коэффициента уверенности Экономический смысл </a:t>
            </a:r>
          </a:p>
          <a:p>
            <a:r>
              <a:rPr lang="ru-RU" dirty="0" smtClean="0"/>
              <a:t>-1 Рисковое событие, абсолютно точно, не произойдет</a:t>
            </a:r>
          </a:p>
          <a:p>
            <a:r>
              <a:rPr lang="ru-RU" dirty="0" smtClean="0"/>
              <a:t> -0,8 Рисковое событие, наверняка, не произойдет</a:t>
            </a:r>
          </a:p>
          <a:p>
            <a:r>
              <a:rPr lang="ru-RU" dirty="0" smtClean="0"/>
              <a:t> -0,6 Рисковое событие, скорее всего, не произойдет</a:t>
            </a:r>
          </a:p>
          <a:p>
            <a:r>
              <a:rPr lang="ru-RU" dirty="0" smtClean="0"/>
              <a:t> -0,4 Есть некоторые доказательства, что рисковое событие может не произойти</a:t>
            </a:r>
          </a:p>
          <a:p>
            <a:r>
              <a:rPr lang="ru-RU" dirty="0" smtClean="0"/>
              <a:t> -0,2 Имеются определенные сомнения в том, что рисковое событие произойдет</a:t>
            </a:r>
          </a:p>
          <a:p>
            <a:r>
              <a:rPr lang="ru-RU" dirty="0" smtClean="0"/>
              <a:t>0 Совершенно ничего не известно о том, произойдет или нет рисковое событие +0,2 Имеются определенные сомнения в том, что рисковое событие не произойдет +0,4 Есть некоторые доказательства, что рисковое событие может произойти</a:t>
            </a:r>
          </a:p>
          <a:p>
            <a:r>
              <a:rPr lang="ru-RU" dirty="0" smtClean="0"/>
              <a:t> +0,6 Рисковое событие, скорее всего, произойдет</a:t>
            </a:r>
          </a:p>
          <a:p>
            <a:r>
              <a:rPr lang="ru-RU" dirty="0" smtClean="0"/>
              <a:t> +0,8 Рисковое событие, наверняка, произойдет</a:t>
            </a:r>
          </a:p>
          <a:p>
            <a:r>
              <a:rPr lang="ru-RU" dirty="0" smtClean="0"/>
              <a:t> +1 Рисковое событие, абсолютно точно, произойдет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195736" y="332656"/>
            <a:ext cx="4392488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оценка по схеме </a:t>
            </a:r>
            <a:r>
              <a:rPr lang="ru-RU" sz="2400" dirty="0" err="1" smtClean="0"/>
              <a:t>Шортлиффа</a:t>
            </a:r>
            <a:r>
              <a:rPr lang="ru-RU" sz="2400" dirty="0" smtClean="0"/>
              <a:t>:</a:t>
            </a:r>
            <a:endParaRPr lang="ru-RU" sz="2400" dirty="0"/>
          </a:p>
        </p:txBody>
      </p:sp>
      <p:pic>
        <p:nvPicPr>
          <p:cNvPr id="7783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8583545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8"/>
            <a:ext cx="8136904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11560" y="260648"/>
            <a:ext cx="6588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После применения правил нечеткой логики правило примет вид:</a:t>
            </a:r>
            <a:endParaRPr lang="ru-RU" dirty="0"/>
          </a:p>
        </p:txBody>
      </p:sp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229200"/>
            <a:ext cx="828092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568952" cy="624786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Нечеткая логика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используется: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создании систем, понимающих тексты на естественном языке, при создании планирующих систем, опирающихся на неполную информацию,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обработке зрительных сигналов,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управлении техническими, социальными и экономическими системами,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системах искусственного интеллекта и робототехнических системах: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автоматическое управление воротами плотины на гидро­электро­станциях;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упрощенное управление роботами;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наведение телекамер при трансляции спортивных событий;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замена экспертов при анализе работы биржи;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эффективное и стабильное управление автомобильными двигателями;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экономичной скоростью автомобилей;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улучшение эффективности и оптимизация промышленных систем управления;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оптимизированное планирование автобусных расписаний;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системы архивации документов;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системы прогнозирования землетрясений;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медицина: диагностика рака;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сочетание методов нечеткой логики и нейронных сетей;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388424" cy="563231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рукописных символов в карманных компьютерах (записных книжках);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движения изображения в видеокамерах;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автоматическое управление двигателем пылесосов с автоматическим определением типа поверхности и степени засоренности;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освещенностью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камкодерах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компенсация вибраций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камкодерах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однокнопочное управление стиральными машинами;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рукописных текстов, объектов, голоса;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вспомогательные средства полета вертолетов;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моделирование судебных процессов;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САПР производственных процессов;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скоростью линий и температурой при производстве стали;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метрополитенами для повышения удобства вождения, точности остановки и экономии энергии;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оптимизация потребления бензина в автомобилях;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чувствительности и эффективности управления лифтами;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безопасности ядерных реакторов.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260648"/>
            <a:ext cx="5832648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Логический вывод на основе субъективной вероятности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836712"/>
            <a:ext cx="8241027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i="1" dirty="0" smtClean="0"/>
              <a:t>Если &lt; H является истинной &gt; То &lt; E будет наблюдаться с вероятностью </a:t>
            </a:r>
            <a:r>
              <a:rPr lang="ru-RU" i="1" dirty="0" err="1" smtClean="0"/>
              <a:t>р</a:t>
            </a:r>
            <a:r>
              <a:rPr lang="ru-RU" i="1" dirty="0" smtClean="0"/>
              <a:t> &gt;</a:t>
            </a:r>
            <a:endParaRPr lang="ru-RU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44824"/>
            <a:ext cx="54006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187624" y="1196752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событие, подтверждающее, что данная гипотеза верна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119675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/>
              <a:t>событие, </a:t>
            </a:r>
            <a:r>
              <a:rPr lang="ru-RU" sz="1200" dirty="0" err="1" smtClean="0"/>
              <a:t>док-во</a:t>
            </a:r>
            <a:r>
              <a:rPr lang="ru-RU" sz="1200" dirty="0" smtClean="0"/>
              <a:t> (</a:t>
            </a:r>
            <a:r>
              <a:rPr lang="ru-RU" sz="1200" dirty="0" err="1" smtClean="0"/>
              <a:t>свид-во</a:t>
            </a:r>
            <a:r>
              <a:rPr lang="ru-RU" sz="1200" dirty="0" smtClean="0"/>
              <a:t>), подтверждающее правильность указанной гипотезы</a:t>
            </a:r>
            <a:endParaRPr lang="ru-RU" sz="1200" dirty="0"/>
          </a:p>
        </p:txBody>
      </p:sp>
      <p:grpSp>
        <p:nvGrpSpPr>
          <p:cNvPr id="38" name="Группа 37"/>
          <p:cNvGrpSpPr/>
          <p:nvPr/>
        </p:nvGrpSpPr>
        <p:grpSpPr>
          <a:xfrm>
            <a:off x="179512" y="2636912"/>
            <a:ext cx="8712968" cy="3888432"/>
            <a:chOff x="179512" y="2636912"/>
            <a:chExt cx="8712968" cy="3888432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051720" y="3284984"/>
              <a:ext cx="5760640" cy="92333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>
                <a:buFontTx/>
                <a:buChar char="-"/>
              </a:pPr>
              <a:r>
                <a:rPr lang="ru-RU" dirty="0" smtClean="0"/>
                <a:t>априорные вероятности всех возможных гипотез </a:t>
              </a:r>
              <a:r>
                <a:rPr lang="ru-RU" i="1" dirty="0" err="1" smtClean="0"/>
                <a:t>p</a:t>
              </a:r>
              <a:r>
                <a:rPr lang="ru-RU" i="1" dirty="0" smtClean="0"/>
                <a:t>(H);</a:t>
              </a:r>
              <a:r>
                <a:rPr lang="ru-RU" dirty="0" smtClean="0"/>
                <a:t/>
              </a:r>
              <a:br>
                <a:rPr lang="ru-RU" dirty="0" smtClean="0"/>
              </a:br>
              <a:r>
                <a:rPr lang="ru-RU" dirty="0" smtClean="0"/>
                <a:t>- условные вероятности возникновения свидетельств при условии существования каждой из гипотез </a:t>
              </a:r>
              <a:r>
                <a:rPr lang="ru-RU" i="1" dirty="0" err="1" smtClean="0"/>
                <a:t>p</a:t>
              </a:r>
              <a:r>
                <a:rPr lang="ru-RU" i="1" dirty="0" smtClean="0"/>
                <a:t>(E/H)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051720" y="4365104"/>
              <a:ext cx="5760640" cy="36933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ru-RU" dirty="0" smtClean="0"/>
                <a:t>информация о наблюдениях 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(наличие определённых симптомов</a:t>
              </a:r>
              <a:r>
                <a:rPr lang="ru-RU" dirty="0" smtClean="0"/>
                <a:t>) </a:t>
              </a:r>
              <a:endParaRPr lang="ru-RU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835696" y="5229200"/>
              <a:ext cx="6912768" cy="92333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ru-RU" dirty="0" smtClean="0"/>
                <a:t>Система вычисляет </a:t>
              </a:r>
              <a:r>
                <a:rPr lang="ru-RU" i="1" dirty="0" err="1" smtClean="0"/>
                <a:t>p</a:t>
              </a:r>
              <a:r>
                <a:rPr lang="ru-RU" i="1" dirty="0" smtClean="0"/>
                <a:t>(</a:t>
              </a:r>
              <a:r>
                <a:rPr lang="ru-RU" i="1" dirty="0" err="1" smtClean="0"/>
                <a:t>H</a:t>
              </a:r>
              <a:r>
                <a:rPr lang="ru-RU" i="1" baseline="-25000" dirty="0" err="1" smtClean="0"/>
                <a:t>i</a:t>
              </a:r>
              <a:r>
                <a:rPr lang="ru-RU" i="1" dirty="0" smtClean="0"/>
                <a:t>/</a:t>
              </a:r>
              <a:r>
                <a:rPr lang="ru-RU" i="1" dirty="0" err="1" smtClean="0"/>
                <a:t>E</a:t>
              </a:r>
              <a:r>
                <a:rPr lang="ru-RU" i="1" baseline="-25000" dirty="0" err="1" smtClean="0"/>
                <a:t>j</a:t>
              </a:r>
              <a:r>
                <a:rPr lang="ru-RU" i="1" dirty="0" smtClean="0"/>
                <a:t> ... </a:t>
              </a:r>
              <a:r>
                <a:rPr lang="ru-RU" i="1" dirty="0" err="1" smtClean="0"/>
                <a:t>E</a:t>
              </a:r>
              <a:r>
                <a:rPr lang="ru-RU" i="1" baseline="-25000" dirty="0" err="1" smtClean="0"/>
                <a:t>k</a:t>
              </a:r>
              <a:r>
                <a:rPr lang="ru-RU" i="1" dirty="0" smtClean="0"/>
                <a:t>)</a:t>
              </a:r>
              <a:r>
                <a:rPr lang="ru-RU" dirty="0" smtClean="0"/>
                <a:t> для всех гипотез </a:t>
              </a:r>
              <a:r>
                <a:rPr lang="ru-RU" i="1" dirty="0" smtClean="0"/>
                <a:t>(H</a:t>
              </a:r>
              <a:r>
                <a:rPr lang="ru-RU" i="1" baseline="-25000" dirty="0" smtClean="0"/>
                <a:t>1</a:t>
              </a:r>
              <a:r>
                <a:rPr lang="ru-RU" i="1" dirty="0" smtClean="0"/>
                <a:t>, ... ,</a:t>
              </a:r>
              <a:r>
                <a:rPr lang="ru-RU" i="1" dirty="0" err="1" smtClean="0"/>
                <a:t>H</a:t>
              </a:r>
              <a:r>
                <a:rPr lang="ru-RU" i="1" baseline="-25000" dirty="0" err="1" smtClean="0"/>
                <a:t>m</a:t>
              </a:r>
              <a:r>
                <a:rPr lang="ru-RU" i="1" dirty="0" smtClean="0"/>
                <a:t>)</a:t>
              </a:r>
              <a:r>
                <a:rPr lang="ru-RU" dirty="0" smtClean="0"/>
                <a:t> в свете предъявленных симптомов </a:t>
              </a:r>
              <a:r>
                <a:rPr lang="ru-RU" i="1" dirty="0" smtClean="0"/>
                <a:t>(</a:t>
              </a:r>
              <a:r>
                <a:rPr lang="ru-RU" i="1" dirty="0" err="1" smtClean="0"/>
                <a:t>E</a:t>
              </a:r>
              <a:r>
                <a:rPr lang="ru-RU" i="1" baseline="-25000" dirty="0" err="1" smtClean="0"/>
                <a:t>j</a:t>
              </a:r>
              <a:r>
                <a:rPr lang="ru-RU" i="1" dirty="0" smtClean="0"/>
                <a:t>, ... ,</a:t>
              </a:r>
              <a:r>
                <a:rPr lang="ru-RU" i="1" dirty="0" err="1" smtClean="0"/>
                <a:t>E</a:t>
              </a:r>
              <a:r>
                <a:rPr lang="ru-RU" i="1" baseline="-25000" dirty="0" err="1" smtClean="0"/>
                <a:t>k</a:t>
              </a:r>
              <a:r>
                <a:rPr lang="ru-RU" i="1" dirty="0" smtClean="0"/>
                <a:t>)</a:t>
              </a:r>
              <a:r>
                <a:rPr lang="ru-RU" dirty="0" smtClean="0"/>
                <a:t> и вероятностях, хранимых в БЗ.</a:t>
              </a:r>
              <a:br>
                <a:rPr lang="ru-RU" dirty="0" smtClean="0"/>
              </a:br>
              <a:endParaRPr lang="ru-RU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1520" y="3645024"/>
              <a:ext cx="1296144" cy="33855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600" dirty="0" smtClean="0"/>
                <a:t>Эксперты</a:t>
              </a:r>
              <a:endParaRPr lang="ru-RU" sz="16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244408" y="3645024"/>
              <a:ext cx="576064" cy="36933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БЗ</a:t>
              </a:r>
              <a:endParaRPr lang="ru-RU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9512" y="4509120"/>
              <a:ext cx="1440160" cy="33855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600" dirty="0" smtClean="0"/>
                <a:t>Пользователи</a:t>
              </a:r>
              <a:endParaRPr lang="ru-RU" sz="1600" dirty="0"/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>
              <a:off x="1691680" y="3068960"/>
              <a:ext cx="0" cy="338437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>
              <a:off x="1691680" y="3068960"/>
              <a:ext cx="720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>
              <a:off x="8892480" y="3068960"/>
              <a:ext cx="0" cy="34563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1691680" y="6453336"/>
              <a:ext cx="7200800" cy="720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4427984" y="2636912"/>
              <a:ext cx="1080120" cy="4001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/>
                <a:t>ЭС:</a:t>
              </a:r>
              <a:endParaRPr lang="ru-RU" sz="2000" dirty="0"/>
            </a:p>
          </p:txBody>
        </p:sp>
        <p:sp>
          <p:nvSpPr>
            <p:cNvPr id="34" name="Стрелка вправо 33"/>
            <p:cNvSpPr/>
            <p:nvPr/>
          </p:nvSpPr>
          <p:spPr>
            <a:xfrm>
              <a:off x="1619672" y="3717032"/>
              <a:ext cx="432048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Стрелка вправо 34"/>
            <p:cNvSpPr/>
            <p:nvPr/>
          </p:nvSpPr>
          <p:spPr>
            <a:xfrm>
              <a:off x="7812360" y="3717032"/>
              <a:ext cx="432048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Стрелка вправо 35"/>
            <p:cNvSpPr/>
            <p:nvPr/>
          </p:nvSpPr>
          <p:spPr>
            <a:xfrm>
              <a:off x="1691680" y="4509120"/>
              <a:ext cx="360040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Левая фигурная скобка 36"/>
            <p:cNvSpPr/>
            <p:nvPr/>
          </p:nvSpPr>
          <p:spPr>
            <a:xfrm rot="16200000">
              <a:off x="5094058" y="1754814"/>
              <a:ext cx="360040" cy="644471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1477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Вероятность </a:t>
            </a:r>
            <a:r>
              <a:rPr lang="ru-RU" b="1" i="1" dirty="0" err="1" smtClean="0"/>
              <a:t>p</a:t>
            </a:r>
            <a:r>
              <a:rPr lang="ru-RU" b="1" i="1" dirty="0" smtClean="0"/>
              <a:t>(</a:t>
            </a:r>
            <a:r>
              <a:rPr lang="ru-RU" b="1" i="1" dirty="0" err="1" smtClean="0"/>
              <a:t>H</a:t>
            </a:r>
            <a:r>
              <a:rPr lang="ru-RU" b="1" i="1" baseline="-25000" dirty="0" err="1" smtClean="0"/>
              <a:t>i</a:t>
            </a:r>
            <a:r>
              <a:rPr lang="ru-RU" b="1" i="1" dirty="0" smtClean="0"/>
              <a:t> /</a:t>
            </a:r>
            <a:r>
              <a:rPr lang="ru-RU" b="1" i="1" dirty="0" err="1" smtClean="0"/>
              <a:t>E</a:t>
            </a:r>
            <a:r>
              <a:rPr lang="ru-RU" b="1" i="1" baseline="-25000" dirty="0" err="1" smtClean="0"/>
              <a:t>j</a:t>
            </a:r>
            <a:r>
              <a:rPr lang="ru-RU" b="1" i="1" dirty="0" smtClean="0"/>
              <a:t> ... </a:t>
            </a:r>
            <a:r>
              <a:rPr lang="ru-RU" b="1" i="1" dirty="0" err="1" smtClean="0"/>
              <a:t>E</a:t>
            </a:r>
            <a:r>
              <a:rPr lang="ru-RU" b="1" i="1" baseline="-25000" dirty="0" err="1" smtClean="0"/>
              <a:t>k</a:t>
            </a:r>
            <a:r>
              <a:rPr lang="ru-RU" b="1" i="1" dirty="0" smtClean="0"/>
              <a:t>)</a:t>
            </a:r>
            <a:r>
              <a:rPr lang="ru-RU" b="1" dirty="0" smtClean="0"/>
              <a:t> называется </a:t>
            </a:r>
            <a:r>
              <a:rPr lang="ru-RU" b="1" i="1" dirty="0" smtClean="0"/>
              <a:t>апостериорной вероятностью</a:t>
            </a:r>
            <a:r>
              <a:rPr lang="ru-RU" b="1" dirty="0" smtClean="0"/>
              <a:t> гипотез </a:t>
            </a:r>
            <a:r>
              <a:rPr lang="ru-RU" b="1" i="1" dirty="0" err="1" smtClean="0"/>
              <a:t>H</a:t>
            </a:r>
            <a:r>
              <a:rPr lang="ru-RU" b="1" i="1" baseline="-25000" dirty="0" err="1" smtClean="0"/>
              <a:t>i</a:t>
            </a:r>
            <a:r>
              <a:rPr lang="ru-RU" b="1" dirty="0" smtClean="0"/>
              <a:t> по наблюдениям </a:t>
            </a:r>
            <a:r>
              <a:rPr lang="ru-RU" b="1" i="1" dirty="0" smtClean="0"/>
              <a:t>(</a:t>
            </a:r>
            <a:r>
              <a:rPr lang="ru-RU" b="1" i="1" dirty="0" err="1" smtClean="0"/>
              <a:t>E</a:t>
            </a:r>
            <a:r>
              <a:rPr lang="ru-RU" b="1" i="1" baseline="-25000" dirty="0" err="1" smtClean="0"/>
              <a:t>j</a:t>
            </a:r>
            <a:r>
              <a:rPr lang="ru-RU" b="1" i="1" dirty="0" smtClean="0"/>
              <a:t>, ... ,</a:t>
            </a:r>
            <a:r>
              <a:rPr lang="ru-RU" b="1" i="1" dirty="0" err="1" smtClean="0"/>
              <a:t>E</a:t>
            </a:r>
            <a:r>
              <a:rPr lang="ru-RU" b="1" i="1" baseline="-25000" dirty="0" err="1" smtClean="0"/>
              <a:t>k</a:t>
            </a:r>
            <a:r>
              <a:rPr lang="ru-RU" b="1" i="1" dirty="0" smtClean="0"/>
              <a:t>).</a:t>
            </a:r>
            <a:r>
              <a:rPr lang="ru-RU" dirty="0" smtClean="0"/>
              <a:t> </a:t>
            </a:r>
          </a:p>
          <a:p>
            <a:pPr algn="just"/>
            <a:r>
              <a:rPr lang="ru-RU" dirty="0" smtClean="0"/>
              <a:t>Эти вероятности дают сравнительное ранжирование всех возможных гипотез, с ненулевыми апостериорными вероятностями. Результатом вывода ЭС является выбор гипотезы с наибольшей вероятностью.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060848"/>
            <a:ext cx="864096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Ограничение формулы Байеса -каждое свидетельство влияет только на одну гипотезу. </a:t>
            </a:r>
          </a:p>
          <a:p>
            <a:r>
              <a:rPr lang="ru-RU" dirty="0" smtClean="0"/>
              <a:t>Вероятности каждой из гипотез при условии возникновения некоторого конкретного свидетельства </a:t>
            </a:r>
            <a:r>
              <a:rPr lang="ru-RU" i="1" dirty="0" smtClean="0"/>
              <a:t>E</a:t>
            </a:r>
            <a:r>
              <a:rPr lang="ru-RU" dirty="0" smtClean="0"/>
              <a:t> можно определить из выражения:</a:t>
            </a:r>
            <a:endParaRPr lang="ru-RU" dirty="0"/>
          </a:p>
        </p:txBody>
      </p:sp>
      <p:pic>
        <p:nvPicPr>
          <p:cNvPr id="4" name="Рисунок 3" descr="http://gendocs.ru/docs/2/1792/conv_1/file1_html_m1726de42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212976"/>
            <a:ext cx="604867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2210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а в случае множественных свидетельств:</a:t>
            </a:r>
            <a:endParaRPr lang="ru-RU" dirty="0"/>
          </a:p>
        </p:txBody>
      </p:sp>
      <p:pic>
        <p:nvPicPr>
          <p:cNvPr id="6" name="Рисунок 5" descr="http://gendocs.ru/docs/2/1792/conv_1/file1_html_m5633be7b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157192"/>
            <a:ext cx="604867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4581128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при (H</a:t>
            </a:r>
            <a:r>
              <a:rPr lang="ru-RU" i="1" baseline="-25000" dirty="0" smtClean="0"/>
              <a:t>1</a:t>
            </a:r>
            <a:r>
              <a:rPr lang="ru-RU" i="1" dirty="0" smtClean="0"/>
              <a:t>, ... ,</a:t>
            </a:r>
            <a:r>
              <a:rPr lang="ru-RU" i="1" dirty="0" err="1" smtClean="0"/>
              <a:t>H</a:t>
            </a:r>
            <a:r>
              <a:rPr lang="ru-RU" i="1" baseline="-25000" dirty="0" err="1" smtClean="0"/>
              <a:t>m</a:t>
            </a:r>
            <a:r>
              <a:rPr lang="ru-RU" i="1" dirty="0" smtClean="0"/>
              <a:t>)</a:t>
            </a:r>
            <a:r>
              <a:rPr lang="ru-RU" dirty="0" smtClean="0"/>
              <a:t> – гипотезы, </a:t>
            </a:r>
            <a:r>
              <a:rPr lang="ru-RU" i="1" dirty="0" smtClean="0"/>
              <a:t>(E</a:t>
            </a:r>
            <a:r>
              <a:rPr lang="ru-RU" i="1" baseline="-25000" dirty="0" smtClean="0"/>
              <a:t>1</a:t>
            </a:r>
            <a:r>
              <a:rPr lang="ru-RU" i="1" dirty="0" smtClean="0"/>
              <a:t>, ..., </a:t>
            </a:r>
            <a:r>
              <a:rPr lang="ru-RU" i="1" dirty="0" err="1" smtClean="0"/>
              <a:t>E</a:t>
            </a:r>
            <a:r>
              <a:rPr lang="ru-RU" i="1" baseline="-25000" dirty="0" err="1" smtClean="0"/>
              <a:t>n</a:t>
            </a:r>
            <a:r>
              <a:rPr lang="ru-RU" i="1" dirty="0" smtClean="0"/>
              <a:t>)- свидетельства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992888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При </a:t>
            </a:r>
            <a:r>
              <a:rPr lang="en-US" dirty="0" smtClean="0"/>
              <a:t>Ǝ</a:t>
            </a:r>
            <a:r>
              <a:rPr lang="ru-RU" dirty="0" smtClean="0"/>
              <a:t> условной независимости свидетельств, правило Байеса примет более простой вид:</a:t>
            </a:r>
            <a:endParaRPr lang="ru-RU" dirty="0"/>
          </a:p>
        </p:txBody>
      </p:sp>
      <p:pic>
        <p:nvPicPr>
          <p:cNvPr id="3" name="Рисунок 2" descr="http://gendocs.ru/docs/2/1792/conv_1/file1_html_m76c2190b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96752"/>
            <a:ext cx="576064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5536" y="3068960"/>
            <a:ext cx="828092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/>
              <a:t>Два события E</a:t>
            </a:r>
            <a:r>
              <a:rPr lang="ru-RU" b="1" i="1" baseline="-25000" dirty="0" smtClean="0"/>
              <a:t>1</a:t>
            </a:r>
            <a:r>
              <a:rPr lang="ru-RU" b="1" i="1" dirty="0" smtClean="0"/>
              <a:t> и E</a:t>
            </a:r>
            <a:r>
              <a:rPr lang="ru-RU" b="1" i="1" baseline="-25000" dirty="0" smtClean="0"/>
              <a:t>2</a:t>
            </a:r>
            <a:r>
              <a:rPr lang="ru-RU" b="1" i="1" dirty="0" smtClean="0"/>
              <a:t> являются условно независимыми, если их совместная вероятность при условии некоторой гипотезы H равна произведению условных вероятностей этих событий при условии H, то есть: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27784" y="4653136"/>
            <a:ext cx="4572000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i="1" dirty="0" err="1" smtClean="0"/>
              <a:t>p</a:t>
            </a:r>
            <a:r>
              <a:rPr lang="ru-RU" i="1" dirty="0" smtClean="0"/>
              <a:t>(E</a:t>
            </a:r>
            <a:r>
              <a:rPr lang="ru-RU" i="1" baseline="-25000" dirty="0" smtClean="0"/>
              <a:t>1</a:t>
            </a:r>
            <a:r>
              <a:rPr lang="ru-RU" i="1" dirty="0" smtClean="0"/>
              <a:t> E</a:t>
            </a:r>
            <a:r>
              <a:rPr lang="ru-RU" i="1" baseline="-25000" dirty="0" smtClean="0"/>
              <a:t>2</a:t>
            </a:r>
            <a:r>
              <a:rPr lang="ru-RU" i="1" dirty="0" smtClean="0"/>
              <a:t> </a:t>
            </a:r>
            <a:r>
              <a:rPr lang="ru-RU" dirty="0" smtClean="0"/>
              <a:t>/</a:t>
            </a:r>
            <a:r>
              <a:rPr lang="ru-RU" i="1" dirty="0" smtClean="0"/>
              <a:t> H) = </a:t>
            </a:r>
            <a:r>
              <a:rPr lang="ru-RU" i="1" dirty="0" err="1" smtClean="0"/>
              <a:t>p</a:t>
            </a:r>
            <a:r>
              <a:rPr lang="ru-RU" i="1" dirty="0" smtClean="0"/>
              <a:t>(E</a:t>
            </a:r>
            <a:r>
              <a:rPr lang="ru-RU" i="1" baseline="-25000" dirty="0" smtClean="0"/>
              <a:t>1</a:t>
            </a:r>
            <a:r>
              <a:rPr lang="ru-RU" dirty="0" smtClean="0"/>
              <a:t>/</a:t>
            </a:r>
            <a:r>
              <a:rPr lang="ru-RU" i="1" dirty="0" smtClean="0"/>
              <a:t> H) * </a:t>
            </a:r>
            <a:r>
              <a:rPr lang="ru-RU" i="1" dirty="0" err="1" smtClean="0"/>
              <a:t>p</a:t>
            </a:r>
            <a:r>
              <a:rPr lang="ru-RU" i="1" dirty="0" smtClean="0"/>
              <a:t>(E</a:t>
            </a:r>
            <a:r>
              <a:rPr lang="ru-RU" i="1" baseline="-25000" dirty="0" smtClean="0"/>
              <a:t>2 </a:t>
            </a:r>
            <a:r>
              <a:rPr lang="ru-RU" dirty="0" smtClean="0"/>
              <a:t>/</a:t>
            </a:r>
            <a:r>
              <a:rPr lang="ru-RU" i="1" dirty="0" smtClean="0"/>
              <a:t> H)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683568" y="332656"/>
            <a:ext cx="7992888" cy="4616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2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Распространение вероятностей в ЭС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052736"/>
            <a:ext cx="828092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Вероятности событий, распространяются по БЗ ЭС на основе правила Байеса для вычисления всех апостериорных вероятностей гипотез при условии наблюдаемых свидетельств.</a:t>
            </a:r>
            <a:endParaRPr lang="ru-RU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043608" y="2636912"/>
            <a:ext cx="7128792" cy="3024336"/>
            <a:chOff x="1547664" y="2060848"/>
            <a:chExt cx="5400600" cy="260158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987824" y="2060848"/>
              <a:ext cx="2592288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БЗ: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3  </a:t>
              </a:r>
              <a:r>
                <a:rPr lang="ru-RU" dirty="0" err="1" smtClean="0">
                  <a:solidFill>
                    <a:schemeClr val="tx1"/>
                  </a:solidFill>
                </a:rPr>
                <a:t>незав.гипотезы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H="1">
              <a:off x="2267744" y="2636912"/>
              <a:ext cx="1512168" cy="43204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 стрелкой 9"/>
            <p:cNvCxnSpPr/>
            <p:nvPr/>
          </p:nvCxnSpPr>
          <p:spPr>
            <a:xfrm>
              <a:off x="4716016" y="2564904"/>
              <a:ext cx="1224136" cy="57606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>
            <a:xfrm>
              <a:off x="4283968" y="2636912"/>
              <a:ext cx="0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Равнобедренный треугольник 12"/>
            <p:cNvSpPr/>
            <p:nvPr/>
          </p:nvSpPr>
          <p:spPr>
            <a:xfrm>
              <a:off x="1547664" y="3068960"/>
              <a:ext cx="1152128" cy="43204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i="1" dirty="0" smtClean="0"/>
                <a:t>H</a:t>
              </a:r>
              <a:r>
                <a:rPr lang="ru-RU" sz="1600" i="1" baseline="-25000" dirty="0" smtClean="0"/>
                <a:t>1</a:t>
              </a:r>
              <a:r>
                <a:rPr lang="ru-RU" i="1" baseline="-25000" dirty="0" smtClean="0"/>
                <a:t> </a:t>
              </a:r>
            </a:p>
          </p:txBody>
        </p:sp>
        <p:sp>
          <p:nvSpPr>
            <p:cNvPr id="14" name="Равнобедренный треугольник 13"/>
            <p:cNvSpPr/>
            <p:nvPr/>
          </p:nvSpPr>
          <p:spPr>
            <a:xfrm>
              <a:off x="3491880" y="3068960"/>
              <a:ext cx="1584176" cy="50405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i="1" dirty="0" smtClean="0"/>
                <a:t>H</a:t>
              </a:r>
              <a:r>
                <a:rPr lang="ru-RU" i="1" baseline="-25000" dirty="0" smtClean="0"/>
                <a:t>2</a:t>
              </a:r>
              <a:endParaRPr lang="ru-RU" dirty="0"/>
            </a:p>
          </p:txBody>
        </p:sp>
        <p:sp>
          <p:nvSpPr>
            <p:cNvPr id="15" name="Равнобедренный треугольник 14"/>
            <p:cNvSpPr/>
            <p:nvPr/>
          </p:nvSpPr>
          <p:spPr>
            <a:xfrm>
              <a:off x="5724128" y="3068960"/>
              <a:ext cx="1224136" cy="50405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i="1" dirty="0" smtClean="0"/>
                <a:t>H</a:t>
              </a:r>
              <a:r>
                <a:rPr lang="ru-RU" i="1" baseline="-25000" dirty="0" smtClean="0"/>
                <a:t>3</a:t>
              </a:r>
              <a:endParaRPr lang="ru-RU" dirty="0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1763688" y="3573016"/>
              <a:ext cx="6671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i="1" dirty="0" err="1" smtClean="0"/>
                <a:t>p</a:t>
              </a:r>
              <a:r>
                <a:rPr lang="ru-RU" i="1" dirty="0" smtClean="0"/>
                <a:t>(H</a:t>
              </a:r>
              <a:r>
                <a:rPr lang="ru-RU" i="1" baseline="-25000" dirty="0" smtClean="0"/>
                <a:t>1</a:t>
              </a:r>
              <a:r>
                <a:rPr lang="ru-RU" i="1" dirty="0" smtClean="0"/>
                <a:t>)</a:t>
              </a:r>
              <a:endParaRPr lang="ru-RU" dirty="0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3995936" y="3645024"/>
              <a:ext cx="6671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i="1" dirty="0" err="1" smtClean="0"/>
                <a:t>p</a:t>
              </a:r>
              <a:r>
                <a:rPr lang="ru-RU" i="1" dirty="0" smtClean="0"/>
                <a:t>(H</a:t>
              </a:r>
              <a:r>
                <a:rPr lang="ru-RU" i="1" baseline="-25000" dirty="0" smtClean="0"/>
                <a:t>2</a:t>
              </a:r>
              <a:r>
                <a:rPr lang="ru-RU" i="1" dirty="0" smtClean="0"/>
                <a:t>)</a:t>
              </a:r>
              <a:endParaRPr lang="ru-RU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084168" y="3645024"/>
              <a:ext cx="6671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i="1" dirty="0" err="1" smtClean="0"/>
                <a:t>p</a:t>
              </a:r>
              <a:r>
                <a:rPr lang="ru-RU" i="1" dirty="0" smtClean="0"/>
                <a:t>(H</a:t>
              </a:r>
              <a:r>
                <a:rPr lang="ru-RU" i="1" baseline="-25000" dirty="0" smtClean="0"/>
                <a:t>3</a:t>
              </a:r>
              <a:r>
                <a:rPr lang="ru-RU" i="1" dirty="0" smtClean="0"/>
                <a:t>)</a:t>
              </a:r>
              <a:endParaRPr lang="ru-RU" dirty="0"/>
            </a:p>
          </p:txBody>
        </p:sp>
        <p:sp>
          <p:nvSpPr>
            <p:cNvPr id="23" name="Правая фигурная скобка 22"/>
            <p:cNvSpPr/>
            <p:nvPr/>
          </p:nvSpPr>
          <p:spPr>
            <a:xfrm rot="5400000">
              <a:off x="3995936" y="1700808"/>
              <a:ext cx="360040" cy="4968552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2987824" y="4293096"/>
              <a:ext cx="25779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/>
                <a:t>априорные вероятности</a:t>
              </a:r>
              <a:endParaRPr lang="ru-RU" dirty="0"/>
            </a:p>
          </p:txBody>
        </p:sp>
      </p:grp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1520" y="61175"/>
            <a:ext cx="3096344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Априорные и условные вероятности всех гипотез и свидетельств 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95536" y="980728"/>
          <a:ext cx="2592288" cy="2215896"/>
        </p:xfrm>
        <a:graphic>
          <a:graphicData uri="http://schemas.openxmlformats.org/drawingml/2006/table">
            <a:tbl>
              <a:tblPr/>
              <a:tblGrid>
                <a:gridCol w="1025520"/>
                <a:gridCol w="486648"/>
                <a:gridCol w="467656"/>
                <a:gridCol w="612464"/>
              </a:tblGrid>
              <a:tr h="5464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( )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p(H</a:t>
                      </a:r>
                      <a:r>
                        <a:rPr lang="ru-RU" sz="1200" baseline="-250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0,2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4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p(E</a:t>
                      </a:r>
                      <a:r>
                        <a:rPr lang="ru-RU" sz="1200" baseline="-250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|H</a:t>
                      </a:r>
                      <a:r>
                        <a:rPr lang="ru-RU" sz="1200" baseline="-250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3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p(E</a:t>
                      </a:r>
                      <a:r>
                        <a:rPr lang="ru-RU" sz="1200" baseline="-250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|H</a:t>
                      </a:r>
                      <a:r>
                        <a:rPr lang="ru-RU" sz="1200" baseline="-2500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707904" y="188640"/>
            <a:ext cx="5184576" cy="255454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гипотезы характеризуют событие, определяющее надежность фирмы: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16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«средняя надежность фирмы»;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1600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«высокая надежность фирмы»;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1600" i="1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«низкая надежность фирмы».</a:t>
            </a:r>
            <a:r>
              <a:rPr lang="ru-RU" sz="1600" dirty="0" smtClean="0"/>
              <a:t> </a:t>
            </a:r>
          </a:p>
          <a:p>
            <a:endParaRPr lang="ru-RU" sz="1600" dirty="0" smtClean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события- условно независимые свидетельства, поддерживающие гипотезы: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16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«наличие прибыли у фирмы»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Е</a:t>
            </a:r>
            <a:r>
              <a:rPr lang="ru-RU" sz="16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«своевременный расчет с бюджетом».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2852936"/>
            <a:ext cx="5328592" cy="30777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Сбор фактов увеличивает или уменьшает вероятность гипотез.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3501008"/>
            <a:ext cx="83548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]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=1</a:t>
            </a:r>
            <a:endParaRPr lang="ru-RU" dirty="0"/>
          </a:p>
        </p:txBody>
      </p:sp>
      <p:pic>
        <p:nvPicPr>
          <p:cNvPr id="7" name="Рисунок 6" descr="http://gendocs.ru/docs/2/1792/conv_1/file1_html_26ff51b3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84984"/>
            <a:ext cx="2943225" cy="657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0" name="Стрелка вправо 9"/>
          <p:cNvSpPr/>
          <p:nvPr/>
        </p:nvSpPr>
        <p:spPr>
          <a:xfrm>
            <a:off x="1403648" y="3573016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http://gendocs.ru/docs/2/1792/conv_1/file1_html_7786e379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212976"/>
            <a:ext cx="31242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gendocs.ru/docs/2/1792/conv_1/file1_html_38143f81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501008"/>
            <a:ext cx="313372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gendocs.ru/docs/2/1792/conv_1/file1_html_m7b4537df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3789040"/>
            <a:ext cx="31813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Левая фигурная скобка 13"/>
          <p:cNvSpPr/>
          <p:nvPr/>
        </p:nvSpPr>
        <p:spPr>
          <a:xfrm>
            <a:off x="4932040" y="3284984"/>
            <a:ext cx="144016" cy="7920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51520" y="4509120"/>
            <a:ext cx="147187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]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=1, Е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8" name="Стрелка вправо 17"/>
          <p:cNvSpPr/>
          <p:nvPr/>
        </p:nvSpPr>
        <p:spPr>
          <a:xfrm>
            <a:off x="1763688" y="4581128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http://gendocs.ru/docs/2/1792/conv_1/file1_html_m5d4e754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437112"/>
            <a:ext cx="3024336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gendocs.ru/docs/2/1792/conv_1/file1_html_7a2a0060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4437112"/>
            <a:ext cx="3096344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Стрелка вправо 20"/>
          <p:cNvSpPr/>
          <p:nvPr/>
        </p:nvSpPr>
        <p:spPr>
          <a:xfrm>
            <a:off x="5292080" y="4581128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http://gendocs.ru/docs/2/1792/conv_1/file1_html_2dbbcaa.gi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5373216"/>
            <a:ext cx="442912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Стрелка вправо 22"/>
          <p:cNvSpPr/>
          <p:nvPr/>
        </p:nvSpPr>
        <p:spPr>
          <a:xfrm>
            <a:off x="251520" y="5661248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Левая фигурная скобка 23"/>
          <p:cNvSpPr/>
          <p:nvPr/>
        </p:nvSpPr>
        <p:spPr>
          <a:xfrm>
            <a:off x="755576" y="5373216"/>
            <a:ext cx="72008" cy="108012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332656"/>
            <a:ext cx="5328592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Последовательное распространение вероятностей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052736"/>
            <a:ext cx="828092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Распространение вероятностей происходит поэтапно с суммированием отдельных свидетельств и их влияния на условную вероятность по мере поступления отдельных свидетельств </a:t>
            </a:r>
            <a:r>
              <a:rPr lang="ru-RU" i="1" dirty="0" err="1" smtClean="0"/>
              <a:t>E</a:t>
            </a:r>
            <a:r>
              <a:rPr lang="ru-RU" i="1" baseline="-25000" dirty="0" err="1" smtClean="0"/>
              <a:t>i</a:t>
            </a:r>
            <a:r>
              <a:rPr lang="ru-RU" i="1" dirty="0" smtClean="0"/>
              <a:t>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20888"/>
            <a:ext cx="8208912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ru-RU" dirty="0" smtClean="0"/>
              <a:t>Задаём </a:t>
            </a:r>
            <a:r>
              <a:rPr lang="ru-RU" i="1" dirty="0" err="1" smtClean="0"/>
              <a:t>p</a:t>
            </a:r>
            <a:r>
              <a:rPr lang="ru-RU" i="1" dirty="0" smtClean="0"/>
              <a:t>(</a:t>
            </a:r>
            <a:r>
              <a:rPr lang="ru-RU" i="1" dirty="0" err="1" smtClean="0"/>
              <a:t>H</a:t>
            </a:r>
            <a:r>
              <a:rPr lang="ru-RU" i="1" baseline="-25000" dirty="0" err="1" smtClean="0"/>
              <a:t>i</a:t>
            </a:r>
            <a:r>
              <a:rPr lang="ru-RU" i="1" dirty="0" smtClean="0"/>
              <a:t>)</a:t>
            </a:r>
            <a:r>
              <a:rPr lang="ru-RU" dirty="0" smtClean="0"/>
              <a:t> - априорную вероятность событий </a:t>
            </a:r>
            <a:r>
              <a:rPr lang="ru-RU" i="1" dirty="0" err="1" smtClean="0"/>
              <a:t>H</a:t>
            </a:r>
            <a:r>
              <a:rPr lang="ru-RU" i="1" baseline="-25000" dirty="0" err="1" smtClean="0"/>
              <a:t>i</a:t>
            </a:r>
            <a:r>
              <a:rPr lang="ru-RU" i="1" dirty="0" smtClean="0"/>
              <a:t>.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Для полученных свидетельств </a:t>
            </a:r>
            <a:r>
              <a:rPr lang="ru-RU" i="1" dirty="0" err="1" smtClean="0"/>
              <a:t>E</a:t>
            </a:r>
            <a:r>
              <a:rPr lang="ru-RU" i="1" baseline="-25000" dirty="0" err="1" smtClean="0"/>
              <a:t>j</a:t>
            </a:r>
            <a:r>
              <a:rPr lang="ru-RU" i="1" dirty="0" smtClean="0"/>
              <a:t> </a:t>
            </a:r>
            <a:r>
              <a:rPr lang="ru-RU" dirty="0" smtClean="0"/>
              <a:t>записываем </a:t>
            </a:r>
            <a:r>
              <a:rPr lang="ru-RU" i="1" dirty="0" err="1" smtClean="0"/>
              <a:t>p</a:t>
            </a:r>
            <a:r>
              <a:rPr lang="ru-RU" i="1" dirty="0" smtClean="0"/>
              <a:t>(</a:t>
            </a:r>
            <a:r>
              <a:rPr lang="ru-RU" i="1" dirty="0" err="1" smtClean="0"/>
              <a:t>E</a:t>
            </a:r>
            <a:r>
              <a:rPr lang="ru-RU" i="1" baseline="-25000" dirty="0" err="1" smtClean="0"/>
              <a:t>j</a:t>
            </a:r>
            <a:r>
              <a:rPr lang="ru-RU" i="1" dirty="0" smtClean="0"/>
              <a:t> / </a:t>
            </a:r>
            <a:r>
              <a:rPr lang="ru-RU" i="1" dirty="0" err="1" smtClean="0"/>
              <a:t>H</a:t>
            </a:r>
            <a:r>
              <a:rPr lang="ru-RU" i="1" baseline="-25000" dirty="0" err="1" smtClean="0"/>
              <a:t>i</a:t>
            </a:r>
            <a:r>
              <a:rPr lang="ru-RU" i="1" baseline="-25000" dirty="0" smtClean="0"/>
              <a:t> </a:t>
            </a:r>
            <a:r>
              <a:rPr lang="ru-RU" i="1" dirty="0" smtClean="0"/>
              <a:t>).</a:t>
            </a:r>
            <a:endParaRPr lang="ru-RU" dirty="0"/>
          </a:p>
        </p:txBody>
      </p:sp>
      <p:pic>
        <p:nvPicPr>
          <p:cNvPr id="5" name="Рисунок 4" descr="http://gendocs.ru/docs/2/1792/conv_1/file1_html_4175a92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140968"/>
            <a:ext cx="367240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39552" y="5013176"/>
            <a:ext cx="7776864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Полученные вероятности можно принять за новые апостериорные вероятности гипотез </a:t>
            </a:r>
            <a:r>
              <a:rPr lang="ru-RU" i="1" dirty="0" smtClean="0"/>
              <a:t>H</a:t>
            </a:r>
            <a:r>
              <a:rPr lang="ru-RU" i="1" baseline="-25000" dirty="0" smtClean="0"/>
              <a:t>1</a:t>
            </a:r>
            <a:r>
              <a:rPr lang="ru-RU" i="1" dirty="0" smtClean="0"/>
              <a:t>, H</a:t>
            </a:r>
            <a:r>
              <a:rPr lang="ru-RU" i="1" baseline="-25000" dirty="0" smtClean="0"/>
              <a:t>2</a:t>
            </a:r>
            <a:r>
              <a:rPr lang="ru-RU" i="1" dirty="0" smtClean="0"/>
              <a:t>, и H</a:t>
            </a:r>
            <a:r>
              <a:rPr lang="ru-RU" i="1" baseline="-25000" dirty="0" smtClean="0"/>
              <a:t>3</a:t>
            </a:r>
            <a:r>
              <a:rPr lang="ru-RU" dirty="0" smtClean="0"/>
              <a:t>, то есть:</a:t>
            </a:r>
            <a:endParaRPr lang="ru-RU" dirty="0"/>
          </a:p>
        </p:txBody>
      </p:sp>
      <p:pic>
        <p:nvPicPr>
          <p:cNvPr id="7" name="Рисунок 6" descr="http://gendocs.ru/docs/2/1792/conv_1/file1_html_30c2d693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805264"/>
            <a:ext cx="338437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7992888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если дополнительно поступит свидетельство </a:t>
            </a:r>
            <a:r>
              <a:rPr lang="ru-RU" i="1" dirty="0" smtClean="0"/>
              <a:t>E</a:t>
            </a:r>
            <a:r>
              <a:rPr lang="ru-RU" i="1" baseline="-25000" dirty="0" smtClean="0"/>
              <a:t>2</a:t>
            </a:r>
            <a:r>
              <a:rPr lang="ru-RU" i="1" dirty="0" smtClean="0"/>
              <a:t>,</a:t>
            </a:r>
            <a:r>
              <a:rPr lang="ru-RU" dirty="0" smtClean="0"/>
              <a:t> то новые апостериорные вероятности гипотез могут быть вычислены только на основе вновь поступившего свидетельства:</a:t>
            </a:r>
            <a:endParaRPr lang="ru-RU" dirty="0"/>
          </a:p>
        </p:txBody>
      </p:sp>
      <p:pic>
        <p:nvPicPr>
          <p:cNvPr id="3" name="Рисунок 2" descr="http://gendocs.ru/docs/2/1792/conv_1/file1_html_m31dacee4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7048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39552" y="3933056"/>
            <a:ext cx="8208912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итерационная процедура последовательного распределения вероятностей по мере поступления свидетельств позволяет получить результаты аналогичные правила Байеса для случая одновременного двух поступивших свидетельств.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211960" y="3573016"/>
            <a:ext cx="720080" cy="144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332656"/>
            <a:ext cx="6120680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Неопределенность, заключенная в реакции пользователей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05064"/>
            <a:ext cx="8496944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В этом случае вычисления протекают в значительной степени так же, как раньше, но с заменой P(H/E) на P(H/R) , вычисляемую по формуле: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4797152"/>
            <a:ext cx="4896544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P(H / R)= P(H / E) P(E / R)+ P(H / не E) P(не E / R),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5157192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где - R представляет собой ответ пользователя</a:t>
            </a:r>
            <a:endParaRPr lang="ru-RU" dirty="0"/>
          </a:p>
        </p:txBody>
      </p:sp>
      <p:grpSp>
        <p:nvGrpSpPr>
          <p:cNvPr id="55" name="Группа 54"/>
          <p:cNvGrpSpPr/>
          <p:nvPr/>
        </p:nvGrpSpPr>
        <p:grpSpPr>
          <a:xfrm>
            <a:off x="1403648" y="1052736"/>
            <a:ext cx="5760640" cy="2961620"/>
            <a:chOff x="1403648" y="1052736"/>
            <a:chExt cx="5760640" cy="2961620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1619672" y="1052736"/>
              <a:ext cx="5544616" cy="648072"/>
              <a:chOff x="683568" y="1052736"/>
              <a:chExt cx="5544616" cy="648072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4860032" y="1196752"/>
                <a:ext cx="1368152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Система</a:t>
                </a:r>
                <a:endParaRPr lang="ru-RU" dirty="0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683568" y="1124744"/>
                <a:ext cx="2016224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Пользователь</a:t>
                </a:r>
                <a:endParaRPr lang="ru-RU" dirty="0"/>
              </a:p>
            </p:txBody>
          </p:sp>
          <p:sp>
            <p:nvSpPr>
              <p:cNvPr id="9" name="Стрелка вправо 8"/>
              <p:cNvSpPr/>
              <p:nvPr/>
            </p:nvSpPr>
            <p:spPr>
              <a:xfrm>
                <a:off x="3059832" y="1052736"/>
                <a:ext cx="1440160" cy="28803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ОТВЕТ</a:t>
                </a:r>
                <a:endParaRPr lang="ru-RU" dirty="0"/>
              </a:p>
            </p:txBody>
          </p:sp>
          <p:sp>
            <p:nvSpPr>
              <p:cNvPr id="10" name="Стрелка влево 9"/>
              <p:cNvSpPr/>
              <p:nvPr/>
            </p:nvSpPr>
            <p:spPr>
              <a:xfrm>
                <a:off x="3059832" y="1412776"/>
                <a:ext cx="1368152" cy="288032"/>
              </a:xfrm>
              <a:prstGeom prst="lef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ВОПРОС</a:t>
                </a:r>
                <a:endParaRPr lang="ru-RU" dirty="0"/>
              </a:p>
            </p:txBody>
          </p:sp>
        </p:grpSp>
        <p:grpSp>
          <p:nvGrpSpPr>
            <p:cNvPr id="14" name="Группа 13"/>
            <p:cNvGrpSpPr/>
            <p:nvPr/>
          </p:nvGrpSpPr>
          <p:grpSpPr>
            <a:xfrm>
              <a:off x="1619672" y="2060848"/>
              <a:ext cx="5544616" cy="648072"/>
              <a:chOff x="683568" y="1052736"/>
              <a:chExt cx="5544616" cy="648072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4860032" y="1196752"/>
                <a:ext cx="1368152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Система</a:t>
                </a:r>
                <a:endParaRPr lang="ru-RU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683568" y="1124744"/>
                <a:ext cx="2016224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Пользователь</a:t>
                </a:r>
                <a:endParaRPr lang="ru-RU" dirty="0"/>
              </a:p>
            </p:txBody>
          </p:sp>
          <p:sp>
            <p:nvSpPr>
              <p:cNvPr id="17" name="Стрелка вправо 16"/>
              <p:cNvSpPr/>
              <p:nvPr/>
            </p:nvSpPr>
            <p:spPr>
              <a:xfrm>
                <a:off x="3059832" y="1052736"/>
                <a:ext cx="1440160" cy="28803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??? -ОТВЕТ</a:t>
                </a:r>
                <a:endParaRPr lang="ru-RU" dirty="0"/>
              </a:p>
            </p:txBody>
          </p:sp>
          <p:sp>
            <p:nvSpPr>
              <p:cNvPr id="18" name="Стрелка влево 17"/>
              <p:cNvSpPr/>
              <p:nvPr/>
            </p:nvSpPr>
            <p:spPr>
              <a:xfrm>
                <a:off x="3059832" y="1412776"/>
                <a:ext cx="1368152" cy="288032"/>
              </a:xfrm>
              <a:prstGeom prst="lef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dirty="0" smtClean="0"/>
                  <a:t>ВОПРОС</a:t>
                </a:r>
                <a:endParaRPr lang="ru-RU" dirty="0"/>
              </a:p>
            </p:txBody>
          </p:sp>
        </p:grpSp>
        <p:cxnSp>
          <p:nvCxnSpPr>
            <p:cNvPr id="20" name="Прямая соединительная линия 19"/>
            <p:cNvCxnSpPr/>
            <p:nvPr/>
          </p:nvCxnSpPr>
          <p:spPr>
            <a:xfrm>
              <a:off x="1979712" y="3068960"/>
              <a:ext cx="43924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1979712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4211960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2411760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2843808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3275856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3779912" y="2924944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4644008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5004048" y="2924944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5436096" y="2852936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>
              <a:off x="5868144" y="2852936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6372200" y="2852936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067944" y="335699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0</a:t>
              </a:r>
              <a:endParaRPr lang="ru-RU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835696" y="3356992"/>
              <a:ext cx="3722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-5</a:t>
              </a:r>
              <a:endParaRPr lang="ru-RU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6228184" y="3284984"/>
              <a:ext cx="4236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+5</a:t>
              </a:r>
              <a:endParaRPr lang="ru-RU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588224" y="3501008"/>
              <a:ext cx="4235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да</a:t>
              </a:r>
              <a:endParaRPr lang="ru-RU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403648" y="3501008"/>
              <a:ext cx="5123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нет</a:t>
              </a:r>
              <a:endParaRPr lang="ru-RU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923928" y="3645024"/>
              <a:ext cx="9749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не знаю</a:t>
              </a:r>
              <a:endParaRPr lang="ru-RU" dirty="0"/>
            </a:p>
          </p:txBody>
        </p:sp>
      </p:grp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323528" y="548680"/>
            <a:ext cx="8424936" cy="258532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типу использования различают: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Изолированные ЭС.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ЭС на входе/выходе других систем.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Гибридные ЭС или, иначе говоря, ЭС интегрированные с базами данных и другими программными продуктами (приложениями).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сложности решаемых задач различают: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Простые ЭС - до 1000 простых правил.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Средние ЭС - от 1000 до 10000 структурированных правил.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Сложные ЭС - более 10000 структурированных правил.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23528" y="3356992"/>
            <a:ext cx="83529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стадии создания выделяют: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Исследовательский образец ЭС, разработанный за 1-2 месяца с минимальной БЗ.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Демонстрационный образец ЭС, разработанный за 2-4 месяца, например, на языке типа LISP, PROLOG, CLIPS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Промышленный образец ЭС, разработанный за 4-8 месяцев, например, на языке типа CLIPS с полной БЗ.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Коммерческий образец ЭС, разработанный за 1,5-2 года, например, на языке типа С++,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Java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 полной БЗ.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9952" y="188640"/>
            <a:ext cx="746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Итоги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ВОПРОСЫ: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539552" y="404664"/>
            <a:ext cx="8352928" cy="59093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  <a:tab pos="2286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Проектирование экспертных и гипертекстовых систем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Экспертные системы: Инструментальные средства разработки /Л.А.Кедров, А.П.Частиков, Ю.В.Юдин,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В.А.Юхтенко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Под ред. Ю.В.Юдина. - СПб.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Политехника, 1996. - 220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Статические и динамические экспертные системы: Учебное пособие /Э.В.Попов, И.Б.Фоминых, Е.Б.Кисель,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М.Д.Шапот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М.:Финансы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статистика, 1996. - 320 с.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Таунсенд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К., Фохт Д. Проектирование и программная реализация экспертных систем на ЭВМ. – М.: Финансы и статистика, 1990. – 320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Одинцов Б.Е. Проектирование экономических экспертных систем /Под. ред. акад. А.Н.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Романова.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М.: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Компьютер, ЮНИТИ, 1996. - 166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Морозов В.П., Тихомиров В.П., Хрусталев Е.Ю. Гипертексты в экономике. Информационные технологии моделирования: Учебное пособие.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М.:Финансы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статистика, 1997. - 256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Экспертные системы в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GURU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Васенев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Ю.Б., Бабанин А.Г., Бессонов М.Б., Блинов М.Н. – СПб.: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ПбГУ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1993. – 111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Братко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И. Программирование на языке Пролог для систем искусственного интеллекта. – М.: Мир, 1990. – 559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 Ц., Соломон Д. Использование Турбо-Пролога. – М.: Мир, 1993. - 608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488" algn="l"/>
                <a:tab pos="228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Стерлинг Л., Шапиро Э. Искусство программирования на языке  Пролог. –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М.:Мир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1990. - 333 с.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2030</TotalTime>
  <Words>3771</Words>
  <Application>Microsoft Office PowerPoint</Application>
  <PresentationFormat>Экран (4:3)</PresentationFormat>
  <Paragraphs>477</Paragraphs>
  <Slides>59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59</vt:i4>
      </vt:variant>
    </vt:vector>
  </HeadingPairs>
  <TitlesOfParts>
    <vt:vector size="60" baseType="lpstr">
      <vt:lpstr>Тема Office</vt:lpstr>
      <vt:lpstr>Кафедра  Информатики и Компьютерного дизайна</vt:lpstr>
      <vt:lpstr>Лекция 7. Экспертные системы</vt:lpstr>
      <vt:lpstr>Слайд 3</vt:lpstr>
      <vt:lpstr>1.Экспертная система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ВОПРОСЫ:</vt:lpstr>
      <vt:lpstr>Слайд 59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Кафедра  Информатики и Компьютерного дизайна</dc:title>
  <dc:creator>Татьяна</dc:creator>
  <cp:lastModifiedBy>Татьяна Мусаева</cp:lastModifiedBy>
  <cp:revision>317</cp:revision>
  <dcterms:created xsi:type="dcterms:W3CDTF">2013-08-31T17:28:20Z</dcterms:created>
  <dcterms:modified xsi:type="dcterms:W3CDTF">2014-11-23T17:04:17Z</dcterms:modified>
</cp:coreProperties>
</file>