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2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2"/>
  </p:notesMasterIdLst>
  <p:sldIdLst>
    <p:sldId id="256" r:id="rId2"/>
    <p:sldId id="259" r:id="rId3"/>
    <p:sldId id="354" r:id="rId4"/>
    <p:sldId id="355" r:id="rId5"/>
    <p:sldId id="257" r:id="rId6"/>
    <p:sldId id="339" r:id="rId7"/>
    <p:sldId id="351" r:id="rId8"/>
    <p:sldId id="352" r:id="rId9"/>
    <p:sldId id="433" r:id="rId10"/>
    <p:sldId id="356" r:id="rId11"/>
    <p:sldId id="357" r:id="rId12"/>
    <p:sldId id="321" r:id="rId13"/>
    <p:sldId id="366" r:id="rId14"/>
    <p:sldId id="367" r:id="rId15"/>
    <p:sldId id="376" r:id="rId16"/>
    <p:sldId id="388" r:id="rId17"/>
    <p:sldId id="381" r:id="rId18"/>
    <p:sldId id="382" r:id="rId19"/>
    <p:sldId id="393" r:id="rId20"/>
    <p:sldId id="435" r:id="rId21"/>
    <p:sldId id="436" r:id="rId22"/>
    <p:sldId id="437" r:id="rId23"/>
    <p:sldId id="441" r:id="rId24"/>
    <p:sldId id="396" r:id="rId25"/>
    <p:sldId id="398" r:id="rId26"/>
    <p:sldId id="422" r:id="rId27"/>
    <p:sldId id="423" r:id="rId28"/>
    <p:sldId id="424" r:id="rId29"/>
    <p:sldId id="425" r:id="rId30"/>
    <p:sldId id="426" r:id="rId31"/>
    <p:sldId id="427" r:id="rId32"/>
    <p:sldId id="428" r:id="rId33"/>
    <p:sldId id="429" r:id="rId34"/>
    <p:sldId id="438" r:id="rId35"/>
    <p:sldId id="439" r:id="rId36"/>
    <p:sldId id="440" r:id="rId37"/>
    <p:sldId id="395" r:id="rId38"/>
    <p:sldId id="432" r:id="rId39"/>
    <p:sldId id="442" r:id="rId40"/>
    <p:sldId id="378" r:id="rId41"/>
    <p:sldId id="410" r:id="rId42"/>
    <p:sldId id="394" r:id="rId43"/>
    <p:sldId id="443" r:id="rId44"/>
    <p:sldId id="413" r:id="rId45"/>
    <p:sldId id="418" r:id="rId46"/>
    <p:sldId id="420" r:id="rId47"/>
    <p:sldId id="392" r:id="rId48"/>
    <p:sldId id="444" r:id="rId49"/>
    <p:sldId id="421" r:id="rId50"/>
    <p:sldId id="391" r:id="rId51"/>
    <p:sldId id="390" r:id="rId52"/>
    <p:sldId id="389" r:id="rId53"/>
    <p:sldId id="383" r:id="rId54"/>
    <p:sldId id="384" r:id="rId55"/>
    <p:sldId id="386" r:id="rId56"/>
    <p:sldId id="387" r:id="rId57"/>
    <p:sldId id="350" r:id="rId58"/>
    <p:sldId id="342" r:id="rId59"/>
    <p:sldId id="377" r:id="rId60"/>
    <p:sldId id="380" r:id="rId61"/>
    <p:sldId id="379" r:id="rId62"/>
    <p:sldId id="375" r:id="rId63"/>
    <p:sldId id="374" r:id="rId64"/>
    <p:sldId id="373" r:id="rId65"/>
    <p:sldId id="358" r:id="rId66"/>
    <p:sldId id="359" r:id="rId67"/>
    <p:sldId id="361" r:id="rId68"/>
    <p:sldId id="362" r:id="rId69"/>
    <p:sldId id="363" r:id="rId70"/>
    <p:sldId id="364" r:id="rId71"/>
    <p:sldId id="360" r:id="rId72"/>
    <p:sldId id="365" r:id="rId73"/>
    <p:sldId id="343" r:id="rId74"/>
    <p:sldId id="349" r:id="rId75"/>
    <p:sldId id="347" r:id="rId76"/>
    <p:sldId id="348" r:id="rId77"/>
    <p:sldId id="344" r:id="rId78"/>
    <p:sldId id="346" r:id="rId79"/>
    <p:sldId id="345" r:id="rId80"/>
    <p:sldId id="280" r:id="rId8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2E995-1BBF-42E3-B962-D354FA28AB4B}" type="datetimeFigureOut">
              <a:rPr lang="ru-RU" smtClean="0"/>
              <a:pPr/>
              <a:t>30.11.2014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1F7FA4-3E30-4A7C-A81F-FD000AAB990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92842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A3F90-522B-4944-BB85-54BDA5E9A02C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1833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2179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7301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67825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97953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78186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5050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83495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39422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96902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42245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65070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54443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48724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81684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19494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66058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43256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283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dirty="0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09471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4274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30.11.2014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30.11.2014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30.11.2014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30.11.2014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30.11.2014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30.11.2014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30.11.2014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30.11.2014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30.11.2014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30.11.2014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B9E9-F02E-4891-8DD0-B34A02D1B07D}" type="datetimeFigureOut">
              <a:rPr lang="ru-RU" smtClean="0"/>
              <a:pPr/>
              <a:t>30.11.2014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7B9E9-F02E-4891-8DD0-B34A02D1B07D}" type="datetimeFigureOut">
              <a:rPr lang="ru-RU" smtClean="0"/>
              <a:pPr/>
              <a:t>30.11.2014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BB98B-053F-45BA-BD98-8A0D4A6826E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press.ru/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hyperlink" Target="&#1048;&#1085;&#1090;&#1077;&#1083;&#1077;&#1082;&#1082;&#1090;&#1091;&#1072;&#1083;&#1100;&#1085;&#1099;&#1077;_&#1089;&#1080;&#1089;&#1090;&#1077;&#1084;&#1099;_&#1074;_&#1076;&#1080;&#1079;&#1072;&#1081;&#1085;&#1077;/&#1042;&#1074;&#1077;&#1076;&#1077;&#1085;&#1080;&#1077;%20&#1074;%20&#1048;&#1048;&#1085;&#1090;&#1077;&#1083;&#1077;&#1082;&#1090;%20&#1086;&#1087;&#1080;&#1089;&#1072;&#1085;&#1080;&#1077;%20&#1090;&#1077;&#1093;&#1085;&#1080;&#1082;&#1080;.ppt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&#1053;&#1048;&#1056;%20&#1056;&#1072;&#1089;&#1087;&#1086;&#1079;&#1085;&#1086;&#1074;&#1072;&#1085;&#1080;&#1077;%20&#1083;&#1080;&#1094;%20&#1085;&#1072;%20&#1080;&#1079;&#1086;&#1073;&#1088;&#1072;&#1078;&#1077;&#1085;&#1080;&#1080;/&#1057;&#1090;&#1072;&#1090;&#1100;&#1103;.&#1056;&#1072;&#1089;&#1087;&#1086;&#1079;.&#1083;&#1080;&#1094;%20&#1084;&#1086;&#1079;&#1075;&#1086;&#1084;.doc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&#1053;&#1048;&#1056;%20&#1056;&#1072;&#1089;&#1087;&#1086;&#1079;&#1085;&#1086;&#1074;&#1072;&#1085;&#1080;&#1077;%20&#1083;&#1080;&#1094;%20&#1085;&#1072;%20&#1080;&#1079;&#1086;&#1073;&#1088;&#1072;&#1078;&#1077;&#1085;&#1080;&#1080;/&#1050;&#1086;&#1084;&#1087;&#1100;&#1102;&#1090;&#1077;&#1088;&#1085;&#1075;&#1086;&#1077;%20&#1088;&#1072;&#1089;&#1087;&#1086;&#1079;.&#1083;&#1080;&#1094;.%20&#1057;&#1090;&#1072;&#1090;&#1100;&#1103;.doc" TargetMode="External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http://www.digimedia.ru/UserFiles/image/materials/2009/May/face_recogn/sungl.jpg" TargetMode="External"/><Relationship Id="rId7" Type="http://schemas.openxmlformats.org/officeDocument/2006/relationships/image" Target="http://www.digimedia.ru/UserFiles/image/materials/2009/May/face_recogn/dark.jpg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http://www.digimedia.ru/UserFiles/image/materials/2009/May/face_recogn/hair.jpg" TargetMode="External"/><Relationship Id="rId4" Type="http://schemas.openxmlformats.org/officeDocument/2006/relationships/image" Target="../media/image32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hyperlink" Target="&#1053;&#1048;&#1056;%20&#1056;&#1072;&#1089;&#1087;&#1086;&#1079;&#1085;&#1086;&#1074;&#1072;&#1085;&#1080;&#1077;%20&#1083;&#1080;&#1094;%20&#1085;&#1072;%20&#1080;&#1079;&#1086;&#1073;&#1088;&#1072;&#1078;&#1077;&#1085;&#1080;&#1080;/&#1056;&#1072;&#1089;&#1087;&#1086;&#1079;&#1085;&#1086;&#1074;&#1072;&#1085;&#1080;&#1077;%20&#1083;&#1080;&#1094;.&#1057;&#1090;&#1072;&#1090;&#1100;&#1103;.doc" TargetMode="External"/><Relationship Id="rId4" Type="http://schemas.openxmlformats.org/officeDocument/2006/relationships/image" Target="../media/image35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260648"/>
            <a:ext cx="7772400" cy="1872208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Кафедра </a:t>
            </a:r>
            <a:br>
              <a:rPr lang="ru-RU" dirty="0" smtClean="0"/>
            </a:br>
            <a:r>
              <a:rPr lang="ru-RU" dirty="0" smtClean="0"/>
              <a:t>Информатики и Компьютерного дизайна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5445224"/>
            <a:ext cx="7560840" cy="9144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cs typeface="Aharoni" pitchFamily="2" charset="-79"/>
              </a:rPr>
              <a:t>Доцент, к.т.н. Мусаева Татьяна </a:t>
            </a:r>
            <a:r>
              <a:rPr lang="ru-RU" sz="2400" b="1" dirty="0" err="1" smtClean="0">
                <a:cs typeface="Aharoni" pitchFamily="2" charset="-79"/>
              </a:rPr>
              <a:t>Вагифовна</a:t>
            </a:r>
            <a:r>
              <a:rPr lang="ru-RU" sz="2400" b="1" dirty="0" smtClean="0">
                <a:cs typeface="Aharoni" pitchFamily="2" charset="-79"/>
              </a:rPr>
              <a:t> </a:t>
            </a:r>
          </a:p>
          <a:p>
            <a:pPr algn="ctr"/>
            <a:endParaRPr lang="ru-RU" sz="2400" b="1" dirty="0">
              <a:cs typeface="Aharoni" pitchFamily="2" charset="-79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547664" y="2492896"/>
            <a:ext cx="6192688" cy="230425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dirty="0" smtClean="0"/>
              <a:t>Технологии искусственного интеллекта в дизайне</a:t>
            </a: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52928" cy="740030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Лекция 11. Машинное зрение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348880"/>
            <a:ext cx="8445624" cy="4176464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400" b="1" dirty="0" smtClean="0"/>
              <a:t> Машинное зрение. Предметная область применения.</a:t>
            </a:r>
          </a:p>
          <a:p>
            <a:r>
              <a:rPr lang="ru-RU" sz="2400" b="1" dirty="0" smtClean="0"/>
              <a:t>2. Проблемы идентификации</a:t>
            </a:r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r>
              <a:rPr lang="ru-RU" sz="2400" b="1" dirty="0" smtClean="0"/>
              <a:t>Литература. </a:t>
            </a:r>
            <a:r>
              <a:rPr lang="ru-RU" sz="2400" b="1" dirty="0" err="1" smtClean="0"/>
              <a:t>Электрон.версия</a:t>
            </a:r>
            <a:r>
              <a:rPr lang="ru-RU" sz="2400" b="1" dirty="0" smtClean="0"/>
              <a:t> материалов</a:t>
            </a:r>
          </a:p>
          <a:p>
            <a:r>
              <a:rPr lang="ru-RU" sz="2400" b="1" dirty="0" err="1" smtClean="0"/>
              <a:t>Инжекон</a:t>
            </a:r>
            <a:r>
              <a:rPr lang="ru-RU" sz="2400" b="1" dirty="0" smtClean="0"/>
              <a:t> лекции</a:t>
            </a:r>
          </a:p>
          <a:p>
            <a:r>
              <a:rPr lang="ru-RU" sz="2400" b="1" dirty="0" smtClean="0"/>
              <a:t>Проектирование СИИ</a:t>
            </a:r>
          </a:p>
          <a:p>
            <a:endParaRPr lang="ru-RU" sz="2400" dirty="0" smtClean="0"/>
          </a:p>
          <a:p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35896" y="1196752"/>
            <a:ext cx="1824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ВОПРОСЫ: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568952" cy="624786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Повтор материала. Нечеткая логика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используется: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создании систем, понимающих тексты на естественном языке, при создании планирующих систем, опирающихся на неполную информацию,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обработке зрительных сигналов,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управлении техническими, социальными и экономическими системами,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системах искусственного интеллекта и робототехнических системах: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автоматическое управление воротами плотины на гидро­электро­станциях;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упрощенное управление роботами;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наведение телекамер при трансляции спортивных событий;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замена экспертов при анализе работы биржи;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эффективное и стабильное управление автомобильными двигателями;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управление экономичной скоростью автомобилей;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улучшение эффективности и оптимизация промышленных систем управления;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оптимизированное планирование автобусных расписаний;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системы архивации документов;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системы прогнозирования землетрясений;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медицина: диагностика рака;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сочетание методов нечеткой логики и нейронных сетей;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60648"/>
            <a:ext cx="8388424" cy="563231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распознавание рукописных символов в карманных компьютерах (записных книжках);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распознавание движения изображения в видеокамерах;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автоматическое управление двигателем пылесосов с автоматическим определением типа поверхности и степени засоренности;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управление освещенностью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камкодерах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компенсация вибраций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камкодерах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однокнопочное управление стиральными машинами;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распознавание рукописных текстов, объектов, голоса;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вспомогательные средства полета вертолетов;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моделирование судебных процессов;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САПР производственных процессов;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управление скоростью линий и температурой при производстве стали;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управление метрополитенами для повышения удобства вождения, точности остановки и экономии энергии;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оптимизация потребления бензина в автомобилях;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повышение чувствительности и эффективности управления лифтами;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повышение безопасности ядерных реакторов.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562074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dirty="0" smtClean="0"/>
              <a:t>1. Машинное зрение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268760"/>
            <a:ext cx="8352928" cy="483209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Машинное зрение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Мachine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vision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)—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область научно-инженерных знаний, охватывающую все проблемы разработки практических систем, н-р: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решение промышленных, производственных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задач,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выбор характеристик датчиков, их кол-ва и геометрии расположения,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вопросы ориентирования,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выбор или разработка оборудования для оцифровки и процессорной обработки,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разработка алгоритма и их компьютерная реализация 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т.д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Левая фигурная скобка 6"/>
          <p:cNvSpPr/>
          <p:nvPr/>
        </p:nvSpPr>
        <p:spPr>
          <a:xfrm rot="16200000">
            <a:off x="4079386" y="2438959"/>
            <a:ext cx="792088" cy="82089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332656"/>
            <a:ext cx="8640960" cy="138499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Компьютерное зрение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Сomputer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vision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теория и базовые алгоритмы анализа изображения сцен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восстановление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структуры по 2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изображениям.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988840"/>
            <a:ext cx="8640960" cy="449353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Зрение роботов-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узкая область технологий машинного зрения, обеспечивающих функционирование систем машинного зрения в условиях  жестких временных ограничений.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Пример. Системы управления сложными динамическими объектами: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самолет, 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автомобиль, 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системы контроля технических и технологических процессов на производстве, 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медицинские устройства проведения операций и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т.д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332656"/>
            <a:ext cx="8280920" cy="569386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цифровая фотограмметрия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Photogrammetry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  - измерение расстояний между объектами по 2D изображениям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обработка изображений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Image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processing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 • на входе и выходе изображение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анализ изображений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Image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analysis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основано на работе с 2D изображениями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распознавание образов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Pattern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recognition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 -распознавание, обучение на абстрактных числовых величинах, полученных в том числе и из изображений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бесконтактные измерения –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дистанционное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измерение параметров объектов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39552" y="147991"/>
            <a:ext cx="8352928" cy="532453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Примеры задач распознавания образов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Символы,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штрих-коды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номера автомобилей,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Лицо,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Речь,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Отпечатки,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Изображения,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локальные участки земной коры,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классификация документов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,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перспективными задачами обработки изображений является обработка аэрокосмических изображений (сжатие с восстановлением, сегментация, обработка изображений), поиск, выделение и распознавание на изображении подвижных объектов заданной формы, обработка потоков изображений, обработка информации в высокопроизводительных сканерах.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5445224"/>
            <a:ext cx="8424936" cy="120032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Идентификация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когнитивно-эмоциональный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процесс частично неосознаваемого отождествления субъекта, объекта с другими субъектом, объектом, группой, образцом.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Левая фигурная скобка 3"/>
          <p:cNvSpPr/>
          <p:nvPr/>
        </p:nvSpPr>
        <p:spPr>
          <a:xfrm rot="16200000">
            <a:off x="4319972" y="1160748"/>
            <a:ext cx="792088" cy="82089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836712"/>
            <a:ext cx="7992888" cy="569386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зрение роботов, 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 автоматизации обработки визуальных данных и информации,  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биометрия и безопасность,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распознавание буквенно-символьной информации, распознавание жестов, 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детектирование наличия движущихся объектов в поле зрения камеры, 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распознавание зрительных образов, 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задачи медицинской диагностики, 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системы мониторинга, 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пакеты программ по обработке изображений общего назначения и т.д.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188640"/>
            <a:ext cx="7056784" cy="40011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направления в области компьютерного зрения</a:t>
            </a:r>
            <a:endParaRPr lang="ru-RU" sz="20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467544" y="188640"/>
            <a:ext cx="8280920" cy="63709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распознавания имеют характерные черты.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приведение исходных данных к виду, удобному для распознавания ; </a:t>
            </a:r>
          </a:p>
          <a:p>
            <a:pPr marL="342900" marR="0" lvl="0" indent="-34290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распознавание (указание принадлежности объекта определенному классу).</a:t>
            </a:r>
          </a:p>
          <a:p>
            <a:pPr marL="342900" marR="0" lvl="0" indent="-34290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можно вводить понятие аналогии или подобия объектов и формулировать понятие близости объектов в качестве основания для зачисления объектов в один и тот же класс или разные классы.</a:t>
            </a:r>
          </a:p>
          <a:p>
            <a:pPr marL="342900" marR="0" lvl="0" indent="-34290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трудно строить формальные теории и применять классические математические методы (часто недоступна информация для точной математической модели или эффективность от использования модели и математических методов не соизмерима с затратами).</a:t>
            </a:r>
          </a:p>
          <a:p>
            <a:pPr marL="342900" marR="0" lvl="0" indent="-34290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возможна "плохая" информация (информация с пропусками, разнородная, косвенная, нечеткая, неоднозначная, вероятностная).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39552" y="366773"/>
            <a:ext cx="7956376" cy="601703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Целесообразно выделить следующие типы задач распознавания.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457200" marR="0" lvl="0" indent="-45720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Задача распознавания - отнесение предъявленного объекта по его описанию к одному из заданных классов (обучение с учителем).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457200" marR="0" lvl="0" indent="-45720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Задача автоматической классификации - разбиение множества объектов (ситуаций) по их описаниям на систему непересекающихся классов.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457200" marR="0" lvl="0" indent="-45720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Задача выбора информативного набора признаков при распознавании.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457200" marR="0" lvl="0" indent="-45720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Задача приведения исходных данных к виду, удобному для распознавания.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457200" marR="0" lvl="0" indent="-45720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Динамическое распознавание и динамическая классификация - задачи 1 и 2 для динамических объектов.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457200" marR="0" lvl="0" indent="-45720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Задача прогнозирования - это задачи 5, в которых решение должно относиться к некоторому моменту в будущем. </a:t>
            </a: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2200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1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Файл.интеллектуальные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робототехнические</a:t>
            </a:r>
            <a:r>
              <a:rPr kumimoji="0" lang="ru-RU" sz="11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системы стр.26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467544" y="1772816"/>
            <a:ext cx="8208912" cy="2923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Проблема обучения распознаванию образов (ОРО)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23528" y="260648"/>
            <a:ext cx="8568952" cy="141577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Понятие образа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Образ, класс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классификационная группировка в системе классификации, объединяющая (выделяющая) определенную группу объектов по некоторому признаку.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Рисунок 20" descr="Пример задач из области ОРО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204864"/>
            <a:ext cx="8712968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Биометрия, машинное зрение, видеонаблюдение;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Обработка документов, распознавание теста и штриховых кодов,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Медицинские приложения,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Автоматизация измерений и технический контроль.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332656"/>
            <a:ext cx="6264696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Примеры практических задач машинного зрения</a:t>
            </a:r>
            <a:endParaRPr lang="ru-RU" sz="28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91880" y="188640"/>
            <a:ext cx="2113079" cy="58477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3200" dirty="0" smtClean="0"/>
              <a:t>Биометрия</a:t>
            </a:r>
            <a:endParaRPr lang="ru-RU" sz="3200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251520" y="1052736"/>
            <a:ext cx="8712968" cy="5472608"/>
            <a:chOff x="251520" y="908720"/>
            <a:chExt cx="8712968" cy="547260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395537" y="1052736"/>
              <a:ext cx="3937312" cy="57606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tx1"/>
                  </a:solidFill>
                </a:rPr>
                <a:t>Биометрия</a:t>
              </a:r>
              <a:endParaRPr lang="ru-RU" sz="2000" b="1" dirty="0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395536" y="1772816"/>
              <a:ext cx="3960440" cy="172819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tx1"/>
                  </a:solidFill>
                </a:rPr>
                <a:t>Система для биомеханических исследований на основе высокоскоростной стереосъемки движений человека</a:t>
              </a:r>
              <a:endParaRPr lang="ru-RU" sz="2000" dirty="0">
                <a:solidFill>
                  <a:schemeClr val="tx1"/>
                </a:solidFill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395536" y="5229200"/>
              <a:ext cx="4032448" cy="57606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tx1"/>
                  </a:solidFill>
                </a:rPr>
                <a:t>Система распознавания жестов руки человека</a:t>
              </a:r>
              <a:endParaRPr lang="ru-RU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4860032" y="1052736"/>
              <a:ext cx="4032448" cy="115212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tx1"/>
                  </a:solidFill>
                </a:rPr>
                <a:t>Система автоматического выделения человеческого лица и слежения за его чертами</a:t>
              </a:r>
              <a:endParaRPr lang="ru-RU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4860032" y="4005064"/>
              <a:ext cx="4032448" cy="122413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tx1"/>
                  </a:solidFill>
                </a:rPr>
                <a:t>Системы обнаружения и распознавания лиц</a:t>
              </a:r>
              <a:endParaRPr lang="ru-RU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395536" y="3717032"/>
              <a:ext cx="3960440" cy="129614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tx1"/>
                  </a:solidFill>
                </a:rPr>
                <a:t>Системы трехмерной реконструкции и формирования строго фронтального изображения лица человек</a:t>
              </a:r>
              <a:endParaRPr lang="ru-RU" sz="2000" dirty="0">
                <a:solidFill>
                  <a:schemeClr val="tx1"/>
                </a:solidFill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4860032" y="2492896"/>
              <a:ext cx="4032448" cy="122413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tx1"/>
                  </a:solidFill>
                </a:rPr>
                <a:t>Система слежения за положением головы и направлением взгляда</a:t>
              </a:r>
              <a:endParaRPr lang="ru-RU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251520" y="908720"/>
              <a:ext cx="8712968" cy="547260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/>
            </a:p>
          </p:txBody>
        </p:sp>
      </p:grpSp>
      <p:sp>
        <p:nvSpPr>
          <p:cNvPr id="14" name="Стрелка вниз 13"/>
          <p:cNvSpPr/>
          <p:nvPr/>
        </p:nvSpPr>
        <p:spPr>
          <a:xfrm>
            <a:off x="4211960" y="836712"/>
            <a:ext cx="648072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5616" y="332656"/>
            <a:ext cx="7338419" cy="46166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Статические методы биометрической аутентификации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683568" y="1268760"/>
            <a:ext cx="7560840" cy="4436132"/>
            <a:chOff x="899592" y="1196752"/>
            <a:chExt cx="7560840" cy="4179359"/>
          </a:xfrm>
        </p:grpSpPr>
        <p:sp>
          <p:nvSpPr>
            <p:cNvPr id="5" name="TextBox 4"/>
            <p:cNvSpPr txBox="1"/>
            <p:nvPr/>
          </p:nvSpPr>
          <p:spPr>
            <a:xfrm>
              <a:off x="899592" y="1196752"/>
              <a:ext cx="3096344" cy="434943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Отпечатки пальцев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99592" y="1916832"/>
              <a:ext cx="3096344" cy="461665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Форма ладони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99592" y="3140968"/>
              <a:ext cx="3096344" cy="1200329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Расположение вен на лицевой стороне ладони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355976" y="3774673"/>
              <a:ext cx="4104456" cy="434943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Сетчатка глаз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355976" y="2892752"/>
              <a:ext cx="4104456" cy="830997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Радужная оболочка сетчатки глаз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355976" y="1196752"/>
              <a:ext cx="4104456" cy="461665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Изображение или форма лица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355976" y="1739472"/>
              <a:ext cx="4104456" cy="461665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Термограмма лица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355976" y="2350032"/>
              <a:ext cx="4104456" cy="461665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ДНК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99592" y="4437112"/>
              <a:ext cx="3096344" cy="830997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err="1" smtClean="0">
                  <a:latin typeface="Times New Roman" pitchFamily="18" charset="0"/>
                  <a:cs typeface="Times New Roman" pitchFamily="18" charset="0"/>
                </a:rPr>
                <a:t>Подногтевой</a:t>
              </a:r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 слой кожи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355976" y="4365104"/>
              <a:ext cx="4032448" cy="461665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Форма уха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99592" y="2564904"/>
              <a:ext cx="3096344" cy="461665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Объем пальцев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355976" y="4941168"/>
              <a:ext cx="4032448" cy="434943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Запах тела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8" name="Стрелка вниз 17"/>
          <p:cNvSpPr/>
          <p:nvPr/>
        </p:nvSpPr>
        <p:spPr>
          <a:xfrm>
            <a:off x="4283968" y="836712"/>
            <a:ext cx="504056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Левая фигурная скобка 1"/>
          <p:cNvSpPr/>
          <p:nvPr/>
        </p:nvSpPr>
        <p:spPr>
          <a:xfrm rot="16200000">
            <a:off x="4604805" y="1863483"/>
            <a:ext cx="360040" cy="8159428"/>
          </a:xfrm>
          <a:prstGeom prst="leftBrace">
            <a:avLst>
              <a:gd name="adj1" fmla="val 13748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705111" y="6148485"/>
            <a:ext cx="7899663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Большинство биометрических технологий связано с анализом изображений и</a:t>
            </a:r>
          </a:p>
          <a:p>
            <a:pPr algn="ctr"/>
            <a:r>
              <a:rPr lang="ru-RU" dirty="0" smtClean="0"/>
              <a:t> реализуется разными методами компьютерного зрения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260648"/>
            <a:ext cx="8496944" cy="1107996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Динамические методы биометрической аутентификации – </a:t>
            </a: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основаны на поведенческой характеристике человека, </a:t>
            </a: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воспроизведения действия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395537" y="1916832"/>
            <a:ext cx="8311901" cy="3173500"/>
            <a:chOff x="179513" y="1844823"/>
            <a:chExt cx="8311901" cy="3173500"/>
          </a:xfrm>
        </p:grpSpPr>
        <p:sp>
          <p:nvSpPr>
            <p:cNvPr id="7" name="TextBox 6"/>
            <p:cNvSpPr txBox="1"/>
            <p:nvPr/>
          </p:nvSpPr>
          <p:spPr>
            <a:xfrm>
              <a:off x="179513" y="1844825"/>
              <a:ext cx="3775397" cy="797236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Рукописный почерк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23528" y="4221087"/>
              <a:ext cx="3775397" cy="797236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Голос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386958" y="1844823"/>
              <a:ext cx="4104456" cy="797236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Клавиатурный почерк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283968" y="2901785"/>
              <a:ext cx="4207445" cy="1200329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Движение губ при воспроизведении кодового слова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79513" y="2995544"/>
              <a:ext cx="3775397" cy="830997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Динамика поворота ключа в </a:t>
              </a:r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замке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0" name="Стрелка вниз 9"/>
          <p:cNvSpPr/>
          <p:nvPr/>
        </p:nvSpPr>
        <p:spPr>
          <a:xfrm>
            <a:off x="3563888" y="1484784"/>
            <a:ext cx="1800200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4644008" y="4653136"/>
            <a:ext cx="3775397" cy="46166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Движение рук, тела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12933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07704" y="293284"/>
            <a:ext cx="5540299" cy="46166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Характеристики биометрических систем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27371" y="962896"/>
            <a:ext cx="6961265" cy="830997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1.Показатели надежности биометрических систем-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вероятности ошибок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1916832"/>
            <a:ext cx="1800200" cy="10801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 рода- определяют вероятность ложного отказа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88024" y="1916832"/>
            <a:ext cx="1944216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 рода- вероятность ложного допуска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75656" y="3212976"/>
            <a:ext cx="1800200" cy="104363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Отказ в доступе легальному пользователю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284984"/>
            <a:ext cx="1944216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Предоставление доступа постороннему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Правая фигурная скобка 9"/>
          <p:cNvSpPr/>
          <p:nvPr/>
        </p:nvSpPr>
        <p:spPr>
          <a:xfrm rot="16200000" flipH="1">
            <a:off x="3965648" y="2163144"/>
            <a:ext cx="348608" cy="504056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907704" y="5085184"/>
            <a:ext cx="1800200" cy="10801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 рода- определяют вероятность ложного отказа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572000" y="5013176"/>
            <a:ext cx="1800200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 рода- вероятность ложного допуска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4067944" y="551723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4067944" y="5733256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55576" y="6309320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Равная вероятность ошибок 1 и 2 рода- точка равенства </a:t>
            </a:r>
            <a:r>
              <a:rPr lang="en-US" dirty="0" smtClean="0"/>
              <a:t>EER-Equal Error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5085184"/>
            <a:ext cx="8496944" cy="13681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Пропускная способность – время, требуемое человеку для взаимодействия с данными биометрическим устройством.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404664"/>
            <a:ext cx="3672408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Классификация методов по показателям ошибок 1 рода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916832"/>
            <a:ext cx="3744416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Классификация методов по показателям ошибок 2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499992" y="404664"/>
            <a:ext cx="4392488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Сложно, т.к. методы сильно зависят от оборудования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427984" y="1844824"/>
            <a:ext cx="4392488" cy="28803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ДНК,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Радужная оболочка и сетчатка глаз,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Отпечаток пальца,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термография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лица, форма ладони,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 лица, расположение вен на кисти рук и ладони,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Подпись,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Клавиатурный почерк,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Голос </a:t>
            </a:r>
          </a:p>
        </p:txBody>
      </p:sp>
      <p:sp>
        <p:nvSpPr>
          <p:cNvPr id="9" name="Стрелка вправо 8"/>
          <p:cNvSpPr/>
          <p:nvPr/>
        </p:nvSpPr>
        <p:spPr>
          <a:xfrm>
            <a:off x="4067944" y="836712"/>
            <a:ext cx="36004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4139952" y="2348880"/>
            <a:ext cx="21602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ChangeArrowheads="1"/>
          </p:cNvSpPr>
          <p:nvPr/>
        </p:nvSpPr>
        <p:spPr bwMode="auto">
          <a:xfrm>
            <a:off x="539552" y="548680"/>
            <a:ext cx="8229600" cy="1728192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ru-RU" alt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Системы распознавания </a:t>
            </a:r>
            <a:r>
              <a:rPr lang="ru-RU" alt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жестов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биомеханические исследования на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основе высокоскоростной стереосъемки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любых движений человека. </a:t>
            </a:r>
            <a:endParaRPr lang="ru-RU" alt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4365104"/>
            <a:ext cx="8208912" cy="1200329"/>
          </a:xfrm>
          <a:prstGeom prst="rect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dirty="0" smtClean="0"/>
              <a:t>Построение человеко-машинных интерфейсов,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dirty="0" smtClean="0"/>
              <a:t>Управление различными техническими средствами,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dirty="0" smtClean="0"/>
              <a:t>Управление системами виртуальной реальности.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2636912"/>
            <a:ext cx="8568952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предназначены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регистрации и анализа характеристик движений человека, измеряется траектория движения различных частей тела.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43603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1124744"/>
            <a:ext cx="8136904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чтобы найти два одинаковых отпечатка, потребовалось бы число столетий, состоящее из 49 цифр.</a:t>
            </a:r>
            <a:endParaRPr lang="ru-RU" dirty="0"/>
          </a:p>
        </p:txBody>
      </p:sp>
      <p:pic>
        <p:nvPicPr>
          <p:cNvPr id="5" name="Picture 2" descr="C:\Users\Татьяна\Desktop\отпечатки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060848"/>
            <a:ext cx="5256584" cy="282536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67544" y="332656"/>
            <a:ext cx="8136904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Если рассмотреть четыре </a:t>
            </a:r>
            <a:r>
              <a:rPr lang="ru-RU" dirty="0" smtClean="0"/>
              <a:t>особенности узора, </a:t>
            </a:r>
            <a:r>
              <a:rPr lang="ru-RU" dirty="0" smtClean="0"/>
              <a:t>какова </a:t>
            </a:r>
            <a:r>
              <a:rPr lang="ru-RU" dirty="0" smtClean="0"/>
              <a:t>вероятность их совпадения? Ученый подсчитал, что она будет равна 4 </a:t>
            </a:r>
            <a:r>
              <a:rPr lang="ru-RU" baseline="30000" dirty="0" smtClean="0"/>
              <a:t>100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5103674"/>
            <a:ext cx="8280920" cy="92333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вероятность </a:t>
            </a:r>
            <a:r>
              <a:rPr lang="ru-RU" dirty="0" smtClean="0"/>
              <a:t>обнаружения двух совпадающих признаков появляется при рассмотрении 16 отпечатков пальцев. Однако для получения трех совпадений нужны уже 64 отпечатка, для четырех совпадений — 266 отпечатков и т. п.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1916832"/>
            <a:ext cx="25200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верификация </a:t>
            </a:r>
            <a:r>
              <a:rPr lang="ru-RU" dirty="0" smtClean="0"/>
              <a:t>личности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474345"/>
            <a:ext cx="8568952" cy="144655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Верификация же подразумевает сравнение отсканированного отпечатка пальца только с одним или с несколькими шаблонными отпечатками пальцев с целью установить, является ли данный человек именно тем, за кого он себя выдает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2348880"/>
            <a:ext cx="8496944" cy="313932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Принцип работы сканера отпечатков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пальцев:</a:t>
            </a: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запись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(сканирование) биометрических характеристик (в данном случае — пальцев);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выделение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деталей папиллярного узора по нескольким точкам;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преобразование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записанных характеристик в соответствующую форму;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сравнение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записанных биометрических характеристик с шаблоном;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принятие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решения о совпадении или несовпадении записанного биометрического образца с шаблоном.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76672"/>
            <a:ext cx="3086393" cy="2691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611560" y="188640"/>
            <a:ext cx="19992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Емкостный сенсор</a:t>
            </a:r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764704"/>
            <a:ext cx="2873250" cy="2466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508104" y="260648"/>
            <a:ext cx="2135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Оптический  сенсор</a:t>
            </a:r>
            <a:endParaRPr lang="ru-RU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05064"/>
            <a:ext cx="3117044" cy="2585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755576" y="3429000"/>
            <a:ext cx="22007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термический сенсор</a:t>
            </a:r>
            <a:endParaRPr lang="ru-RU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4005064"/>
            <a:ext cx="482453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4788024" y="3573016"/>
            <a:ext cx="33330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сенсор </a:t>
            </a:r>
            <a:r>
              <a:rPr lang="ru-RU" dirty="0" smtClean="0"/>
              <a:t>электромагнитного поля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652120" y="6093296"/>
            <a:ext cx="25681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hlinkClick r:id="rId6" tooltip="КомпьютерПресс 4'2004"/>
              </a:rPr>
              <a:t>КомпьютерПресс 4'2004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>
                <a:solidFill>
                  <a:srgbClr val="FFFFFF"/>
                </a:solidFill>
              </a:rPr>
              <a:t>Модуль голосового управления</a:t>
            </a:r>
          </a:p>
        </p:txBody>
      </p:sp>
      <p:pic>
        <p:nvPicPr>
          <p:cNvPr id="2050" name="Picture 2" descr="ski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996952"/>
            <a:ext cx="4248472" cy="3220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39552" y="260648"/>
            <a:ext cx="8064896" cy="224676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Очередной шаг вперед совершили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Identix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создав софтвер для еще более точного анализа: биометрии кожи - которая позволяет использовать уникальность кожной поверхности для получения еще более точных результатов.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450322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dirty="0" smtClean="0">
                <a:solidFill>
                  <a:schemeClr val="tx1"/>
                </a:solidFill>
              </a:rPr>
              <a:t>     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Распознавание 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жестов</a:t>
            </a:r>
            <a:endParaRPr lang="ru-RU" alt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011" name="Text Box 2"/>
          <p:cNvSpPr txBox="1">
            <a:spLocks noChangeArrowheads="1"/>
          </p:cNvSpPr>
          <p:nvPr/>
        </p:nvSpPr>
        <p:spPr bwMode="auto">
          <a:xfrm>
            <a:off x="251520" y="1124744"/>
            <a:ext cx="3178696" cy="4752528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ts val="700"/>
              </a:spcBef>
              <a:buClrTx/>
              <a:buFontTx/>
              <a:buNone/>
            </a:pPr>
            <a:r>
              <a:rPr lang="ru-RU" alt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Отслеживания позиций пальцев на руке (7 точек):</a:t>
            </a:r>
          </a:p>
          <a:p>
            <a:pPr algn="just" eaLnBrk="1" hangingPunct="1">
              <a:spcBef>
                <a:spcPts val="700"/>
              </a:spcBef>
              <a:buClr>
                <a:srgbClr val="FFFFFF"/>
              </a:buClr>
              <a:buFont typeface="Wingdings" pitchFamily="2" charset="2"/>
              <a:buChar char="ü"/>
            </a:pPr>
            <a:r>
              <a:rPr lang="ru-RU" alt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Кончики </a:t>
            </a:r>
            <a:r>
              <a:rPr lang="ru-RU" alt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пальцев; </a:t>
            </a:r>
          </a:p>
          <a:p>
            <a:pPr algn="just" eaLnBrk="1" hangingPunct="1">
              <a:spcBef>
                <a:spcPts val="700"/>
              </a:spcBef>
              <a:buClr>
                <a:srgbClr val="FFFFFF"/>
              </a:buClr>
              <a:buFont typeface="Wingdings" pitchFamily="2" charset="2"/>
              <a:buChar char="ü"/>
            </a:pPr>
            <a:r>
              <a:rPr lang="ru-RU" alt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Центр ладони;</a:t>
            </a:r>
          </a:p>
          <a:p>
            <a:pPr algn="just" eaLnBrk="1" hangingPunct="1">
              <a:spcBef>
                <a:spcPts val="700"/>
              </a:spcBef>
              <a:buClr>
                <a:srgbClr val="FFFFFF"/>
              </a:buClr>
              <a:buFont typeface="Wingdings" pitchFamily="2" charset="2"/>
              <a:buChar char="ü"/>
            </a:pPr>
            <a:r>
              <a:rPr lang="ru-RU" alt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Максимально видимая точка</a:t>
            </a:r>
            <a:r>
              <a:rPr lang="ru-RU" alt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которая находится у локтя.</a:t>
            </a:r>
          </a:p>
        </p:txBody>
      </p:sp>
      <p:pic>
        <p:nvPicPr>
          <p:cNvPr id="4301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56992"/>
            <a:ext cx="2886075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Стрелка вправо 4">
            <a:hlinkClick r:id="rId4" action="ppaction://hlinkpres?slideindex=1&amp;slidetitle="/>
          </p:cNvPr>
          <p:cNvSpPr/>
          <p:nvPr/>
        </p:nvSpPr>
        <p:spPr>
          <a:xfrm>
            <a:off x="395536" y="404664"/>
            <a:ext cx="208823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Ссылка на презентацию</a:t>
            </a:r>
            <a:endParaRPr lang="ru-RU" sz="1200" dirty="0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716016" y="1125538"/>
            <a:ext cx="3970784" cy="525579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ts val="700"/>
              </a:spcBef>
              <a:buClrTx/>
              <a:buFontTx/>
              <a:buNone/>
            </a:pPr>
            <a:r>
              <a:rPr lang="ru-RU" alt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Распознавание стандартных жестов:</a:t>
            </a:r>
          </a:p>
          <a:p>
            <a:pPr algn="just" eaLnBrk="1" hangingPunct="1">
              <a:spcBef>
                <a:spcPts val="7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Большой </a:t>
            </a:r>
            <a:r>
              <a:rPr lang="ru-RU" alt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палец вверх; </a:t>
            </a:r>
          </a:p>
          <a:p>
            <a:pPr algn="just" eaLnBrk="1" hangingPunct="1">
              <a:spcBef>
                <a:spcPts val="7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Большой палец вниз; </a:t>
            </a:r>
          </a:p>
          <a:p>
            <a:pPr algn="just" eaLnBrk="1" hangingPunct="1">
              <a:spcBef>
                <a:spcPts val="7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Символ V (победа). </a:t>
            </a:r>
          </a:p>
          <a:p>
            <a:pPr algn="just" eaLnBrk="1" hangingPunct="1">
              <a:spcBef>
                <a:spcPts val="7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Раскрытая ладонь. </a:t>
            </a:r>
          </a:p>
          <a:p>
            <a:pPr algn="just" eaLnBrk="1" hangingPunct="1">
              <a:spcBef>
                <a:spcPts val="700"/>
              </a:spcBef>
              <a:buClrTx/>
              <a:buFontTx/>
              <a:buNone/>
            </a:pPr>
            <a:r>
              <a:rPr lang="ru-RU" alt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Распознавание </a:t>
            </a:r>
            <a:r>
              <a:rPr lang="ru-RU" alt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динамических жестов:</a:t>
            </a:r>
          </a:p>
          <a:p>
            <a:pPr algn="just" eaLnBrk="1" hangingPunct="1">
              <a:spcBef>
                <a:spcPts val="7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Взмахи руки влево, вправо, вверх, вниз, круговое движение, помахивание.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717032"/>
            <a:ext cx="3171825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5038298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1"/>
          <p:cNvSpPr txBox="1">
            <a:spLocks noChangeArrowheads="1"/>
          </p:cNvSpPr>
          <p:nvPr/>
        </p:nvSpPr>
        <p:spPr bwMode="auto">
          <a:xfrm>
            <a:off x="467544" y="0"/>
            <a:ext cx="82296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распознаваемые </a:t>
            </a: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позы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9" name="Text Box 2"/>
          <p:cNvSpPr txBox="1">
            <a:spLocks noChangeArrowheads="1"/>
          </p:cNvSpPr>
          <p:nvPr/>
        </p:nvSpPr>
        <p:spPr bwMode="auto">
          <a:xfrm>
            <a:off x="323528" y="764704"/>
            <a:ext cx="3826768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27025" indent="-327025" eaLnBrk="0" hangingPunct="0">
              <a:tabLst>
                <a:tab pos="327025" algn="l"/>
                <a:tab pos="774700" algn="l"/>
                <a:tab pos="1223963" algn="l"/>
                <a:tab pos="1673225" algn="l"/>
                <a:tab pos="2122488" algn="l"/>
                <a:tab pos="2571750" algn="l"/>
                <a:tab pos="3021013" algn="l"/>
                <a:tab pos="3470275" algn="l"/>
                <a:tab pos="3919538" algn="l"/>
                <a:tab pos="4368800" algn="l"/>
                <a:tab pos="4818063" algn="l"/>
                <a:tab pos="5267325" algn="l"/>
                <a:tab pos="5716588" algn="l"/>
                <a:tab pos="6165850" algn="l"/>
                <a:tab pos="6615113" algn="l"/>
                <a:tab pos="7064375" algn="l"/>
                <a:tab pos="7513638" algn="l"/>
                <a:tab pos="7962900" algn="l"/>
                <a:tab pos="8412163" algn="l"/>
                <a:tab pos="8861425" algn="l"/>
                <a:tab pos="931068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327025" algn="l"/>
                <a:tab pos="774700" algn="l"/>
                <a:tab pos="1223963" algn="l"/>
                <a:tab pos="1673225" algn="l"/>
                <a:tab pos="2122488" algn="l"/>
                <a:tab pos="2571750" algn="l"/>
                <a:tab pos="3021013" algn="l"/>
                <a:tab pos="3470275" algn="l"/>
                <a:tab pos="3919538" algn="l"/>
                <a:tab pos="4368800" algn="l"/>
                <a:tab pos="4818063" algn="l"/>
                <a:tab pos="5267325" algn="l"/>
                <a:tab pos="5716588" algn="l"/>
                <a:tab pos="6165850" algn="l"/>
                <a:tab pos="6615113" algn="l"/>
                <a:tab pos="7064375" algn="l"/>
                <a:tab pos="7513638" algn="l"/>
                <a:tab pos="7962900" algn="l"/>
                <a:tab pos="8412163" algn="l"/>
                <a:tab pos="8861425" algn="l"/>
                <a:tab pos="931068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327025" algn="l"/>
                <a:tab pos="774700" algn="l"/>
                <a:tab pos="1223963" algn="l"/>
                <a:tab pos="1673225" algn="l"/>
                <a:tab pos="2122488" algn="l"/>
                <a:tab pos="2571750" algn="l"/>
                <a:tab pos="3021013" algn="l"/>
                <a:tab pos="3470275" algn="l"/>
                <a:tab pos="3919538" algn="l"/>
                <a:tab pos="4368800" algn="l"/>
                <a:tab pos="4818063" algn="l"/>
                <a:tab pos="5267325" algn="l"/>
                <a:tab pos="5716588" algn="l"/>
                <a:tab pos="6165850" algn="l"/>
                <a:tab pos="6615113" algn="l"/>
                <a:tab pos="7064375" algn="l"/>
                <a:tab pos="7513638" algn="l"/>
                <a:tab pos="7962900" algn="l"/>
                <a:tab pos="8412163" algn="l"/>
                <a:tab pos="8861425" algn="l"/>
                <a:tab pos="931068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327025" algn="l"/>
                <a:tab pos="774700" algn="l"/>
                <a:tab pos="1223963" algn="l"/>
                <a:tab pos="1673225" algn="l"/>
                <a:tab pos="2122488" algn="l"/>
                <a:tab pos="2571750" algn="l"/>
                <a:tab pos="3021013" algn="l"/>
                <a:tab pos="3470275" algn="l"/>
                <a:tab pos="3919538" algn="l"/>
                <a:tab pos="4368800" algn="l"/>
                <a:tab pos="4818063" algn="l"/>
                <a:tab pos="5267325" algn="l"/>
                <a:tab pos="5716588" algn="l"/>
                <a:tab pos="6165850" algn="l"/>
                <a:tab pos="6615113" algn="l"/>
                <a:tab pos="7064375" algn="l"/>
                <a:tab pos="7513638" algn="l"/>
                <a:tab pos="7962900" algn="l"/>
                <a:tab pos="8412163" algn="l"/>
                <a:tab pos="8861425" algn="l"/>
                <a:tab pos="931068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327025" algn="l"/>
                <a:tab pos="774700" algn="l"/>
                <a:tab pos="1223963" algn="l"/>
                <a:tab pos="1673225" algn="l"/>
                <a:tab pos="2122488" algn="l"/>
                <a:tab pos="2571750" algn="l"/>
                <a:tab pos="3021013" algn="l"/>
                <a:tab pos="3470275" algn="l"/>
                <a:tab pos="3919538" algn="l"/>
                <a:tab pos="4368800" algn="l"/>
                <a:tab pos="4818063" algn="l"/>
                <a:tab pos="5267325" algn="l"/>
                <a:tab pos="5716588" algn="l"/>
                <a:tab pos="6165850" algn="l"/>
                <a:tab pos="6615113" algn="l"/>
                <a:tab pos="7064375" algn="l"/>
                <a:tab pos="7513638" algn="l"/>
                <a:tab pos="7962900" algn="l"/>
                <a:tab pos="8412163" algn="l"/>
                <a:tab pos="8861425" algn="l"/>
                <a:tab pos="931068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7025" algn="l"/>
                <a:tab pos="774700" algn="l"/>
                <a:tab pos="1223963" algn="l"/>
                <a:tab pos="1673225" algn="l"/>
                <a:tab pos="2122488" algn="l"/>
                <a:tab pos="2571750" algn="l"/>
                <a:tab pos="3021013" algn="l"/>
                <a:tab pos="3470275" algn="l"/>
                <a:tab pos="3919538" algn="l"/>
                <a:tab pos="4368800" algn="l"/>
                <a:tab pos="4818063" algn="l"/>
                <a:tab pos="5267325" algn="l"/>
                <a:tab pos="5716588" algn="l"/>
                <a:tab pos="6165850" algn="l"/>
                <a:tab pos="6615113" algn="l"/>
                <a:tab pos="7064375" algn="l"/>
                <a:tab pos="7513638" algn="l"/>
                <a:tab pos="7962900" algn="l"/>
                <a:tab pos="8412163" algn="l"/>
                <a:tab pos="8861425" algn="l"/>
                <a:tab pos="931068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7025" algn="l"/>
                <a:tab pos="774700" algn="l"/>
                <a:tab pos="1223963" algn="l"/>
                <a:tab pos="1673225" algn="l"/>
                <a:tab pos="2122488" algn="l"/>
                <a:tab pos="2571750" algn="l"/>
                <a:tab pos="3021013" algn="l"/>
                <a:tab pos="3470275" algn="l"/>
                <a:tab pos="3919538" algn="l"/>
                <a:tab pos="4368800" algn="l"/>
                <a:tab pos="4818063" algn="l"/>
                <a:tab pos="5267325" algn="l"/>
                <a:tab pos="5716588" algn="l"/>
                <a:tab pos="6165850" algn="l"/>
                <a:tab pos="6615113" algn="l"/>
                <a:tab pos="7064375" algn="l"/>
                <a:tab pos="7513638" algn="l"/>
                <a:tab pos="7962900" algn="l"/>
                <a:tab pos="8412163" algn="l"/>
                <a:tab pos="8861425" algn="l"/>
                <a:tab pos="931068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7025" algn="l"/>
                <a:tab pos="774700" algn="l"/>
                <a:tab pos="1223963" algn="l"/>
                <a:tab pos="1673225" algn="l"/>
                <a:tab pos="2122488" algn="l"/>
                <a:tab pos="2571750" algn="l"/>
                <a:tab pos="3021013" algn="l"/>
                <a:tab pos="3470275" algn="l"/>
                <a:tab pos="3919538" algn="l"/>
                <a:tab pos="4368800" algn="l"/>
                <a:tab pos="4818063" algn="l"/>
                <a:tab pos="5267325" algn="l"/>
                <a:tab pos="5716588" algn="l"/>
                <a:tab pos="6165850" algn="l"/>
                <a:tab pos="6615113" algn="l"/>
                <a:tab pos="7064375" algn="l"/>
                <a:tab pos="7513638" algn="l"/>
                <a:tab pos="7962900" algn="l"/>
                <a:tab pos="8412163" algn="l"/>
                <a:tab pos="8861425" algn="l"/>
                <a:tab pos="931068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27025" algn="l"/>
                <a:tab pos="774700" algn="l"/>
                <a:tab pos="1223963" algn="l"/>
                <a:tab pos="1673225" algn="l"/>
                <a:tab pos="2122488" algn="l"/>
                <a:tab pos="2571750" algn="l"/>
                <a:tab pos="3021013" algn="l"/>
                <a:tab pos="3470275" algn="l"/>
                <a:tab pos="3919538" algn="l"/>
                <a:tab pos="4368800" algn="l"/>
                <a:tab pos="4818063" algn="l"/>
                <a:tab pos="5267325" algn="l"/>
                <a:tab pos="5716588" algn="l"/>
                <a:tab pos="6165850" algn="l"/>
                <a:tab pos="6615113" algn="l"/>
                <a:tab pos="7064375" algn="l"/>
                <a:tab pos="7513638" algn="l"/>
                <a:tab pos="7962900" algn="l"/>
                <a:tab pos="8412163" algn="l"/>
                <a:tab pos="8861425" algn="l"/>
                <a:tab pos="931068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ts val="550"/>
              </a:spcBef>
              <a:buClr>
                <a:srgbClr val="FFFFFF"/>
              </a:buClr>
            </a:pPr>
            <a:r>
              <a:rPr lang="ru-RU" altLang="ru-RU" sz="2200" b="1" dirty="0">
                <a:solidFill>
                  <a:schemeClr val="tx1"/>
                </a:solidFill>
              </a:rPr>
              <a:t>Открытость ладони</a:t>
            </a:r>
            <a:r>
              <a:rPr lang="ru-RU" altLang="ru-RU" sz="2200" b="1" i="1" dirty="0">
                <a:solidFill>
                  <a:schemeClr val="tx1"/>
                </a:solidFill>
              </a:rPr>
              <a:t> </a:t>
            </a:r>
          </a:p>
          <a:p>
            <a:pPr algn="just" eaLnBrk="1" hangingPunct="1">
              <a:spcBef>
                <a:spcPts val="550"/>
              </a:spcBef>
              <a:buClr>
                <a:srgbClr val="FFFFFF"/>
              </a:buClr>
            </a:pPr>
            <a:r>
              <a:rPr lang="ru-RU" altLang="ru-RU" sz="2200" b="1" dirty="0" smtClean="0">
                <a:solidFill>
                  <a:schemeClr val="tx1"/>
                </a:solidFill>
              </a:rPr>
              <a:t>«Большой </a:t>
            </a:r>
            <a:r>
              <a:rPr lang="ru-RU" altLang="ru-RU" sz="2200" b="1" dirty="0">
                <a:solidFill>
                  <a:schemeClr val="tx1"/>
                </a:solidFill>
              </a:rPr>
              <a:t>палец вверх» </a:t>
            </a:r>
            <a:r>
              <a:rPr lang="ru-RU" altLang="ru-RU" sz="2200" b="1" dirty="0" smtClean="0">
                <a:solidFill>
                  <a:schemeClr val="tx1"/>
                </a:solidFill>
              </a:rPr>
              <a:t>или</a:t>
            </a:r>
          </a:p>
          <a:p>
            <a:pPr algn="just" eaLnBrk="1" hangingPunct="1">
              <a:spcBef>
                <a:spcPts val="550"/>
              </a:spcBef>
              <a:buClr>
                <a:srgbClr val="FFFFFF"/>
              </a:buClr>
            </a:pPr>
            <a:r>
              <a:rPr lang="ru-RU" altLang="ru-RU" sz="2200" b="1" dirty="0" smtClean="0">
                <a:solidFill>
                  <a:schemeClr val="tx1"/>
                </a:solidFill>
              </a:rPr>
              <a:t>«Большой </a:t>
            </a:r>
            <a:r>
              <a:rPr lang="ru-RU" altLang="ru-RU" sz="2200" b="1" dirty="0">
                <a:solidFill>
                  <a:schemeClr val="tx1"/>
                </a:solidFill>
              </a:rPr>
              <a:t>палец вниз</a:t>
            </a:r>
            <a:r>
              <a:rPr lang="ru-RU" altLang="ru-RU" sz="2200" b="1" dirty="0" smtClean="0">
                <a:solidFill>
                  <a:schemeClr val="tx1"/>
                </a:solidFill>
              </a:rPr>
              <a:t>»</a:t>
            </a:r>
          </a:p>
          <a:p>
            <a:pPr algn="just" eaLnBrk="1" hangingPunct="1">
              <a:spcBef>
                <a:spcPts val="550"/>
              </a:spcBef>
              <a:buClr>
                <a:srgbClr val="FFFFFF"/>
              </a:buClr>
            </a:pPr>
            <a:r>
              <a:rPr lang="ru-RU" altLang="ru-RU" sz="2200" b="1" dirty="0" smtClean="0">
                <a:solidFill>
                  <a:schemeClr val="tx1"/>
                </a:solidFill>
              </a:rPr>
              <a:t>Знак победы</a:t>
            </a:r>
          </a:p>
          <a:p>
            <a:pPr algn="just" eaLnBrk="1" hangingPunct="1">
              <a:spcBef>
                <a:spcPts val="550"/>
              </a:spcBef>
              <a:buClr>
                <a:srgbClr val="FFFFFF"/>
              </a:buClr>
            </a:pPr>
            <a:r>
              <a:rPr lang="ru-RU" altLang="ru-RU" sz="2200" b="1" dirty="0" smtClean="0">
                <a:solidFill>
                  <a:schemeClr val="tx1"/>
                </a:solidFill>
              </a:rPr>
              <a:t>Большая пятерка</a:t>
            </a:r>
            <a:endParaRPr lang="ru-RU" altLang="ru-RU" sz="2000" dirty="0">
              <a:solidFill>
                <a:schemeClr val="tx1"/>
              </a:solidFill>
            </a:endParaRPr>
          </a:p>
        </p:txBody>
      </p:sp>
      <p:pic>
        <p:nvPicPr>
          <p:cNvPr id="4506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56992"/>
            <a:ext cx="5040560" cy="2447925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360">
            <a:solidFill>
              <a:srgbClr val="4F81BD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286000" y="215942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Bef>
                <a:spcPts val="135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b="1" u="sng" dirty="0" smtClean="0"/>
              <a:t> </a:t>
            </a:r>
            <a:endParaRPr lang="ru-RU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48680"/>
            <a:ext cx="1944514" cy="259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04664"/>
            <a:ext cx="2231975" cy="2571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6368934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dirty="0">
                <a:solidFill>
                  <a:schemeClr val="tx1"/>
                </a:solidFill>
              </a:rPr>
              <a:t>Основные распознаваемые </a:t>
            </a:r>
            <a:r>
              <a:rPr lang="ru-RU" altLang="ru-RU" sz="3200" b="1" dirty="0" smtClean="0">
                <a:solidFill>
                  <a:schemeClr val="tx1"/>
                </a:solidFill>
              </a:rPr>
              <a:t>жесты</a:t>
            </a:r>
            <a:endParaRPr lang="ru-RU" altLang="ru-RU" sz="3200" b="1" dirty="0">
              <a:solidFill>
                <a:schemeClr val="tx1"/>
              </a:solidFill>
            </a:endParaRPr>
          </a:p>
        </p:txBody>
      </p:sp>
      <p:sp>
        <p:nvSpPr>
          <p:cNvPr id="47107" name="Text Box 2"/>
          <p:cNvSpPr txBox="1">
            <a:spLocks noChangeArrowheads="1"/>
          </p:cNvSpPr>
          <p:nvPr/>
        </p:nvSpPr>
        <p:spPr bwMode="auto">
          <a:xfrm>
            <a:off x="457200" y="1125538"/>
            <a:ext cx="82296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27025"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ru-RU" altLang="ru-RU" sz="2400" b="1" i="1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2400" b="1" u="sng" dirty="0">
                <a:solidFill>
                  <a:schemeClr val="tx1"/>
                </a:solidFill>
              </a:rPr>
              <a:t>«Захват» и «Сброс»</a:t>
            </a:r>
            <a:r>
              <a:rPr lang="ru-RU" altLang="ru-RU" sz="2400" b="1" dirty="0">
                <a:solidFill>
                  <a:schemeClr val="tx1"/>
                </a:solidFill>
              </a:rPr>
              <a:t> </a:t>
            </a:r>
            <a:r>
              <a:rPr lang="ru-RU" altLang="ru-RU" sz="2400" dirty="0">
                <a:solidFill>
                  <a:schemeClr val="tx1"/>
                </a:solidFill>
              </a:rPr>
              <a:t>- </a:t>
            </a:r>
            <a:r>
              <a:rPr lang="ru-RU" altLang="ru-RU" sz="2000" dirty="0">
                <a:solidFill>
                  <a:schemeClr val="tx1"/>
                </a:solidFill>
              </a:rPr>
              <a:t>Перед началом выполнения этого жеста пользователь должен принять позу, в которой его большой палец и другие пальцы разъединены, следующим жестом все пальцы соединяются вместе в позу захвата. Обратные действия - разъединение пальцев отпускают объект.</a:t>
            </a: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</p:txBody>
      </p:sp>
      <p:pic>
        <p:nvPicPr>
          <p:cNvPr id="4710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494088"/>
            <a:ext cx="6985000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3199813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dirty="0">
                <a:solidFill>
                  <a:schemeClr val="tx1"/>
                </a:solidFill>
              </a:rPr>
              <a:t>Основные распознаваемые </a:t>
            </a:r>
            <a:r>
              <a:rPr lang="ru-RU" altLang="ru-RU" sz="3200" b="1" dirty="0" smtClean="0">
                <a:solidFill>
                  <a:schemeClr val="tx1"/>
                </a:solidFill>
              </a:rPr>
              <a:t>жесты</a:t>
            </a:r>
            <a:endParaRPr lang="ru-RU" altLang="ru-RU" sz="3200" b="1" dirty="0">
              <a:solidFill>
                <a:schemeClr val="tx1"/>
              </a:solidFill>
            </a:endParaRPr>
          </a:p>
        </p:txBody>
      </p:sp>
      <p:sp>
        <p:nvSpPr>
          <p:cNvPr id="48131" name="Text Box 2"/>
          <p:cNvSpPr txBox="1">
            <a:spLocks noChangeArrowheads="1"/>
          </p:cNvSpPr>
          <p:nvPr/>
        </p:nvSpPr>
        <p:spPr bwMode="auto">
          <a:xfrm>
            <a:off x="457200" y="1124744"/>
            <a:ext cx="82296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27025"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b="1" i="1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2000" b="1" u="sng" dirty="0">
                <a:solidFill>
                  <a:schemeClr val="tx1"/>
                </a:solidFill>
              </a:rPr>
              <a:t>«Движение»</a:t>
            </a:r>
            <a:r>
              <a:rPr lang="ru-RU" altLang="ru-RU" sz="2000" b="1" i="1" dirty="0">
                <a:solidFill>
                  <a:schemeClr val="tx1"/>
                </a:solidFill>
              </a:rPr>
              <a:t> </a:t>
            </a:r>
            <a:r>
              <a:rPr lang="ru-RU" altLang="ru-RU" sz="2000" dirty="0">
                <a:solidFill>
                  <a:schemeClr val="tx1"/>
                </a:solidFill>
              </a:rPr>
              <a:t>- После захвата объекта пользователь передвигает руку для перемещения объекта.</a:t>
            </a: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</p:txBody>
      </p:sp>
      <p:pic>
        <p:nvPicPr>
          <p:cNvPr id="4813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3035300"/>
            <a:ext cx="7110413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866443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dirty="0">
                <a:solidFill>
                  <a:schemeClr val="tx1"/>
                </a:solidFill>
              </a:rPr>
              <a:t>Основные распознаваемые </a:t>
            </a:r>
            <a:r>
              <a:rPr lang="ru-RU" altLang="ru-RU" sz="3200" b="1" dirty="0" smtClean="0">
                <a:solidFill>
                  <a:schemeClr val="tx1"/>
                </a:solidFill>
              </a:rPr>
              <a:t>жесты</a:t>
            </a:r>
            <a:endParaRPr lang="ru-RU" altLang="ru-RU" sz="3200" b="1" dirty="0">
              <a:solidFill>
                <a:schemeClr val="tx1"/>
              </a:solidFill>
            </a:endParaRPr>
          </a:p>
        </p:txBody>
      </p:sp>
      <p:sp>
        <p:nvSpPr>
          <p:cNvPr id="49155" name="Text Box 2"/>
          <p:cNvSpPr txBox="1">
            <a:spLocks noChangeArrowheads="1"/>
          </p:cNvSpPr>
          <p:nvPr/>
        </p:nvSpPr>
        <p:spPr bwMode="auto">
          <a:xfrm>
            <a:off x="457200" y="1125538"/>
            <a:ext cx="82296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27025"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ru-RU" altLang="ru-RU" sz="2400" b="1" i="1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2000" b="1" u="sng" dirty="0">
                <a:solidFill>
                  <a:schemeClr val="tx1"/>
                </a:solidFill>
              </a:rPr>
              <a:t>«Панорамирование»</a:t>
            </a:r>
            <a:r>
              <a:rPr lang="ru-RU" altLang="ru-RU" sz="2000" dirty="0">
                <a:solidFill>
                  <a:schemeClr val="tx1"/>
                </a:solidFill>
              </a:rPr>
              <a:t> выполняется только полностью прямой ладонью. Движение прямой ладонью панорамирует объект, но как только ладонь принимает расслабленную, слегка скрученную позу панорамирование останавливается.</a:t>
            </a: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</p:txBody>
      </p:sp>
      <p:pic>
        <p:nvPicPr>
          <p:cNvPr id="4915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284538"/>
            <a:ext cx="6877050" cy="256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8610388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dirty="0">
                <a:solidFill>
                  <a:schemeClr val="tx1"/>
                </a:solidFill>
              </a:rPr>
              <a:t>Основные распознаваемые </a:t>
            </a:r>
            <a:r>
              <a:rPr lang="ru-RU" altLang="ru-RU" sz="3200" b="1" dirty="0" smtClean="0">
                <a:solidFill>
                  <a:schemeClr val="tx1"/>
                </a:solidFill>
              </a:rPr>
              <a:t>жесты</a:t>
            </a:r>
            <a:endParaRPr lang="ru-RU" altLang="ru-RU" sz="3200" b="1" dirty="0">
              <a:solidFill>
                <a:schemeClr val="tx1"/>
              </a:solidFill>
            </a:endParaRPr>
          </a:p>
        </p:txBody>
      </p:sp>
      <p:sp>
        <p:nvSpPr>
          <p:cNvPr id="50179" name="Text Box 2"/>
          <p:cNvSpPr txBox="1">
            <a:spLocks noChangeArrowheads="1"/>
          </p:cNvSpPr>
          <p:nvPr/>
        </p:nvSpPr>
        <p:spPr bwMode="auto">
          <a:xfrm>
            <a:off x="457200" y="1125538"/>
            <a:ext cx="82296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27025"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ru-RU" altLang="ru-RU" sz="2400" b="1" i="1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2000" b="1" u="sng" dirty="0">
                <a:solidFill>
                  <a:schemeClr val="tx1"/>
                </a:solidFill>
              </a:rPr>
              <a:t>«Масштабирование»</a:t>
            </a:r>
            <a:r>
              <a:rPr lang="ru-RU" altLang="ru-RU" sz="2000" dirty="0">
                <a:solidFill>
                  <a:schemeClr val="tx1"/>
                </a:solidFill>
              </a:rPr>
              <a:t> выполняется за счет изменения расстояния между двумя ладонями. Масштабирование требует действия, которое завершит масштабирование, в противном случае пользователь не сможет его завершить без изменения масштаба.</a:t>
            </a: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</p:txBody>
      </p:sp>
      <p:pic>
        <p:nvPicPr>
          <p:cNvPr id="5018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8538" y="3357563"/>
            <a:ext cx="7173912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066959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dirty="0">
                <a:solidFill>
                  <a:schemeClr val="tx1"/>
                </a:solidFill>
              </a:rPr>
              <a:t>Основные распознаваемые </a:t>
            </a:r>
            <a:r>
              <a:rPr lang="ru-RU" altLang="ru-RU" sz="3200" b="1" dirty="0" smtClean="0">
                <a:solidFill>
                  <a:schemeClr val="tx1"/>
                </a:solidFill>
              </a:rPr>
              <a:t>жесты</a:t>
            </a:r>
            <a:endParaRPr lang="ru-RU" altLang="ru-RU" sz="3200" b="1" dirty="0">
              <a:solidFill>
                <a:schemeClr val="tx1"/>
              </a:solidFill>
            </a:endParaRPr>
          </a:p>
        </p:txBody>
      </p:sp>
      <p:sp>
        <p:nvSpPr>
          <p:cNvPr id="51203" name="Text Box 2"/>
          <p:cNvSpPr txBox="1">
            <a:spLocks noChangeArrowheads="1"/>
          </p:cNvSpPr>
          <p:nvPr/>
        </p:nvSpPr>
        <p:spPr bwMode="auto">
          <a:xfrm>
            <a:off x="457200" y="1125538"/>
            <a:ext cx="82296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23850"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ru-RU" altLang="ru-RU" sz="2400" b="1" i="1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2000" b="1" u="sng" dirty="0">
                <a:solidFill>
                  <a:schemeClr val="tx1"/>
                </a:solidFill>
              </a:rPr>
              <a:t>«Помахивание»</a:t>
            </a:r>
            <a:r>
              <a:rPr lang="ru-RU" altLang="ru-RU" sz="2000" dirty="0">
                <a:solidFill>
                  <a:schemeClr val="tx1"/>
                </a:solidFill>
              </a:rPr>
              <a:t> - При этом жесте, пользователь быстро машет рукой. Жест применяется для сброса, выхода из режима, либо для передвижения вверх по иерархии меню.</a:t>
            </a: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</p:txBody>
      </p:sp>
      <p:pic>
        <p:nvPicPr>
          <p:cNvPr id="5120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213" y="3213100"/>
            <a:ext cx="7812087" cy="19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4186982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dirty="0">
                <a:solidFill>
                  <a:schemeClr val="tx1"/>
                </a:solidFill>
              </a:rPr>
              <a:t>Основные распознаваемые </a:t>
            </a:r>
            <a:r>
              <a:rPr lang="ru-RU" altLang="ru-RU" sz="3200" b="1" dirty="0" smtClean="0">
                <a:solidFill>
                  <a:schemeClr val="tx1"/>
                </a:solidFill>
              </a:rPr>
              <a:t>жесты</a:t>
            </a:r>
            <a:endParaRPr lang="ru-RU" altLang="ru-RU" sz="3200" b="1" dirty="0">
              <a:solidFill>
                <a:schemeClr val="tx1"/>
              </a:solidFill>
            </a:endParaRPr>
          </a:p>
        </p:txBody>
      </p:sp>
      <p:sp>
        <p:nvSpPr>
          <p:cNvPr id="52227" name="Text Box 2"/>
          <p:cNvSpPr txBox="1">
            <a:spLocks noChangeArrowheads="1"/>
          </p:cNvSpPr>
          <p:nvPr/>
        </p:nvSpPr>
        <p:spPr bwMode="auto">
          <a:xfrm>
            <a:off x="457200" y="1125538"/>
            <a:ext cx="82296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27025"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ru-RU" altLang="ru-RU" sz="2400" b="1" i="1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2000" b="1" u="sng" dirty="0">
                <a:solidFill>
                  <a:schemeClr val="tx1"/>
                </a:solidFill>
              </a:rPr>
              <a:t>«Круг»</a:t>
            </a:r>
            <a:r>
              <a:rPr lang="ru-RU" altLang="ru-RU" sz="2000" dirty="0">
                <a:solidFill>
                  <a:schemeClr val="tx1"/>
                </a:solidFill>
              </a:rPr>
              <a:t> - Жест круг выполняется, когда  пользователь соединяет все пальцы и двигает рукой по кругу</a:t>
            </a: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</p:txBody>
      </p:sp>
      <p:pic>
        <p:nvPicPr>
          <p:cNvPr id="5222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213" y="2895600"/>
            <a:ext cx="7775575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3373512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dirty="0">
                <a:solidFill>
                  <a:schemeClr val="tx1"/>
                </a:solidFill>
              </a:rPr>
              <a:t>Основные распознаваемые </a:t>
            </a:r>
            <a:r>
              <a:rPr lang="ru-RU" altLang="ru-RU" sz="3200" b="1" dirty="0" smtClean="0">
                <a:solidFill>
                  <a:schemeClr val="tx1"/>
                </a:solidFill>
              </a:rPr>
              <a:t>жесты</a:t>
            </a:r>
            <a:endParaRPr lang="ru-RU" altLang="ru-RU" sz="3200" b="1" dirty="0">
              <a:solidFill>
                <a:schemeClr val="tx1"/>
              </a:solidFill>
            </a:endParaRPr>
          </a:p>
        </p:txBody>
      </p:sp>
      <p:sp>
        <p:nvSpPr>
          <p:cNvPr id="53251" name="Text Box 2"/>
          <p:cNvSpPr txBox="1">
            <a:spLocks noChangeArrowheads="1"/>
          </p:cNvSpPr>
          <p:nvPr/>
        </p:nvSpPr>
        <p:spPr bwMode="auto">
          <a:xfrm>
            <a:off x="457200" y="1125538"/>
            <a:ext cx="82296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27025"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ru-RU" altLang="ru-RU" sz="2400" b="1" i="1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2000" dirty="0">
                <a:solidFill>
                  <a:schemeClr val="tx1"/>
                </a:solidFill>
              </a:rPr>
              <a:t>Все жесты могут быть выполнены как правой, так или левой рукой, в жестах, выполняемых двумя руками (например, захват объекта двумя руками для изменения размера), не имеет значения, какая рука будет захватывать объект первой.</a:t>
            </a: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</p:txBody>
      </p:sp>
      <p:pic>
        <p:nvPicPr>
          <p:cNvPr id="5325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068638"/>
            <a:ext cx="5905500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2326720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dirty="0">
                <a:solidFill>
                  <a:schemeClr val="tx1"/>
                </a:solidFill>
              </a:rPr>
              <a:t>Основные распознаваемые </a:t>
            </a:r>
            <a:r>
              <a:rPr lang="ru-RU" altLang="ru-RU" sz="3200" b="1" dirty="0" smtClean="0">
                <a:solidFill>
                  <a:schemeClr val="tx1"/>
                </a:solidFill>
              </a:rPr>
              <a:t>жесты</a:t>
            </a:r>
            <a:endParaRPr lang="ru-RU" altLang="ru-RU" sz="3200" b="1" dirty="0">
              <a:solidFill>
                <a:schemeClr val="tx1"/>
              </a:solidFill>
            </a:endParaRPr>
          </a:p>
        </p:txBody>
      </p:sp>
      <p:sp>
        <p:nvSpPr>
          <p:cNvPr id="54275" name="Text Box 2"/>
          <p:cNvSpPr txBox="1">
            <a:spLocks noChangeArrowheads="1"/>
          </p:cNvSpPr>
          <p:nvPr/>
        </p:nvSpPr>
        <p:spPr bwMode="auto">
          <a:xfrm>
            <a:off x="457200" y="1000350"/>
            <a:ext cx="82296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27025"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ru-RU" altLang="ru-RU" sz="2400" b="1" i="1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5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2000" dirty="0">
                <a:solidFill>
                  <a:schemeClr val="tx1"/>
                </a:solidFill>
              </a:rPr>
              <a:t>Для многих жестов, число пальцев участвующих в жесте не имеет значения.</a:t>
            </a:r>
          </a:p>
          <a:p>
            <a:pPr algn="just"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  <a:p>
            <a:pPr eaLnBrk="1" hangingPunct="1">
              <a:spcBef>
                <a:spcPts val="500"/>
              </a:spcBef>
              <a:buClrTx/>
              <a:buFontTx/>
              <a:buNone/>
            </a:pPr>
            <a:endParaRPr lang="ru-RU" altLang="ru-RU" sz="2000" dirty="0">
              <a:solidFill>
                <a:schemeClr val="tx1"/>
              </a:solidFill>
            </a:endParaRPr>
          </a:p>
        </p:txBody>
      </p:sp>
      <p:pic>
        <p:nvPicPr>
          <p:cNvPr id="5427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781300"/>
            <a:ext cx="6119812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2587509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1"/>
          <p:cNvSpPr txBox="1">
            <a:spLocks noChangeArrowheads="1"/>
          </p:cNvSpPr>
          <p:nvPr/>
        </p:nvSpPr>
        <p:spPr bwMode="auto">
          <a:xfrm>
            <a:off x="457200" y="9525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dirty="0">
                <a:solidFill>
                  <a:schemeClr val="tx1"/>
                </a:solidFill>
              </a:rPr>
              <a:t>Области применения и примеры </a:t>
            </a:r>
            <a:r>
              <a:rPr lang="ru-RU" altLang="ru-RU" sz="3200" b="1" dirty="0" smtClean="0">
                <a:solidFill>
                  <a:schemeClr val="tx1"/>
                </a:solidFill>
              </a:rPr>
              <a:t>приложений</a:t>
            </a:r>
            <a:endParaRPr lang="ru-RU" altLang="ru-RU" sz="3200" b="1" dirty="0">
              <a:solidFill>
                <a:schemeClr val="tx1"/>
              </a:solidFill>
            </a:endParaRPr>
          </a:p>
        </p:txBody>
      </p:sp>
      <p:sp>
        <p:nvSpPr>
          <p:cNvPr id="61443" name="Text Box 2"/>
          <p:cNvSpPr txBox="1">
            <a:spLocks noChangeArrowheads="1"/>
          </p:cNvSpPr>
          <p:nvPr/>
        </p:nvSpPr>
        <p:spPr bwMode="auto">
          <a:xfrm>
            <a:off x="395288" y="1125538"/>
            <a:ext cx="8229600" cy="511175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eaLnBrk="1" hangingPunct="1">
              <a:spcBef>
                <a:spcPts val="700"/>
              </a:spcBef>
              <a:buClrTx/>
              <a:buFontTx/>
              <a:buNone/>
            </a:pPr>
            <a:endParaRPr lang="ru-RU" altLang="ru-RU" sz="2800" dirty="0">
              <a:solidFill>
                <a:schemeClr val="tx1"/>
              </a:solidFill>
            </a:endParaRPr>
          </a:p>
          <a:p>
            <a:pPr eaLnBrk="1" hangingPunct="1">
              <a:buClrTx/>
              <a:buFontTx/>
              <a:buNone/>
            </a:pPr>
            <a:r>
              <a:rPr lang="ru-RU" altLang="ru-RU" sz="2800" dirty="0">
                <a:solidFill>
                  <a:schemeClr val="tx1"/>
                </a:solidFill>
              </a:rPr>
              <a:t>Использование функций естественно-интуитивного </a:t>
            </a:r>
          </a:p>
          <a:p>
            <a:pPr eaLnBrk="1" hangingPunct="1">
              <a:buClrTx/>
              <a:buFontTx/>
              <a:buNone/>
            </a:pPr>
            <a:r>
              <a:rPr lang="ru-RU" altLang="ru-RU" sz="2800" dirty="0">
                <a:solidFill>
                  <a:schemeClr val="tx1"/>
                </a:solidFill>
              </a:rPr>
              <a:t>взаимодействия </a:t>
            </a:r>
            <a:r>
              <a:rPr lang="ru-RU" altLang="ru-RU" sz="2800" b="1" dirty="0">
                <a:solidFill>
                  <a:schemeClr val="tx1"/>
                </a:solidFill>
              </a:rPr>
              <a:t>в видео играх</a:t>
            </a:r>
            <a:r>
              <a:rPr lang="ru-RU" altLang="ru-RU" sz="2800" dirty="0">
                <a:solidFill>
                  <a:schemeClr val="tx1"/>
                </a:solidFill>
              </a:rPr>
              <a:t>:</a:t>
            </a:r>
          </a:p>
          <a:p>
            <a:pPr eaLnBrk="1" hangingPunct="1">
              <a:spcBef>
                <a:spcPts val="700"/>
              </a:spcBef>
              <a:buClrTx/>
              <a:buFontTx/>
              <a:buNone/>
            </a:pPr>
            <a:endParaRPr lang="ru-RU" altLang="ru-RU" sz="2800" dirty="0">
              <a:solidFill>
                <a:schemeClr val="tx1"/>
              </a:solidFill>
            </a:endParaRPr>
          </a:p>
          <a:p>
            <a:pPr eaLnBrk="1" hangingPunct="1">
              <a:spcBef>
                <a:spcPts val="700"/>
              </a:spcBef>
              <a:buClrTx/>
              <a:buFontTx/>
              <a:buNone/>
            </a:pPr>
            <a:endParaRPr lang="ru-RU" altLang="ru-RU" sz="2800" dirty="0">
              <a:solidFill>
                <a:schemeClr val="tx1"/>
              </a:solidFill>
            </a:endParaRPr>
          </a:p>
          <a:p>
            <a:pPr eaLnBrk="1" hangingPunct="1">
              <a:spcBef>
                <a:spcPts val="700"/>
              </a:spcBef>
              <a:buClrTx/>
              <a:buFontTx/>
              <a:buNone/>
            </a:pPr>
            <a:endParaRPr lang="ru-RU" altLang="ru-RU" sz="2800" dirty="0">
              <a:solidFill>
                <a:schemeClr val="tx1"/>
              </a:solidFill>
            </a:endParaRPr>
          </a:p>
          <a:p>
            <a:pPr eaLnBrk="1" hangingPunct="1">
              <a:spcBef>
                <a:spcPts val="700"/>
              </a:spcBef>
              <a:buClrTx/>
              <a:buFontTx/>
              <a:buNone/>
            </a:pPr>
            <a:endParaRPr lang="ru-RU" altLang="ru-RU" sz="2800" dirty="0">
              <a:solidFill>
                <a:schemeClr val="tx1"/>
              </a:solidFill>
            </a:endParaRPr>
          </a:p>
          <a:p>
            <a:pPr eaLnBrk="1" hangingPunct="1">
              <a:spcBef>
                <a:spcPts val="7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2400" dirty="0">
                <a:solidFill>
                  <a:schemeClr val="tx1"/>
                </a:solidFill>
              </a:rPr>
              <a:t> взаимодействие игрока с трехмерным миром и другими игроками;</a:t>
            </a:r>
          </a:p>
          <a:p>
            <a:pPr eaLnBrk="1" hangingPunct="1">
              <a:spcBef>
                <a:spcPts val="7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2400" dirty="0">
                <a:solidFill>
                  <a:schemeClr val="tx1"/>
                </a:solidFill>
              </a:rPr>
              <a:t> использование голоса или жестов для манипуляций в игре.</a:t>
            </a:r>
          </a:p>
        </p:txBody>
      </p:sp>
      <p:pic>
        <p:nvPicPr>
          <p:cNvPr id="6144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589213"/>
            <a:ext cx="3516312" cy="1911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7678909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1"/>
          <p:cNvSpPr txBox="1">
            <a:spLocks noChangeArrowheads="1"/>
          </p:cNvSpPr>
          <p:nvPr/>
        </p:nvSpPr>
        <p:spPr bwMode="auto">
          <a:xfrm>
            <a:off x="457200" y="9525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dirty="0">
                <a:solidFill>
                  <a:schemeClr val="tx1"/>
                </a:solidFill>
              </a:rPr>
              <a:t>Области применения и примеры </a:t>
            </a:r>
            <a:r>
              <a:rPr lang="ru-RU" altLang="ru-RU" sz="3200" b="1" dirty="0" smtClean="0">
                <a:solidFill>
                  <a:schemeClr val="tx1"/>
                </a:solidFill>
              </a:rPr>
              <a:t>приложений</a:t>
            </a:r>
            <a:endParaRPr lang="ru-RU" altLang="ru-RU" sz="3200" b="1" dirty="0">
              <a:solidFill>
                <a:schemeClr val="tx1"/>
              </a:solidFill>
            </a:endParaRPr>
          </a:p>
        </p:txBody>
      </p:sp>
      <p:sp>
        <p:nvSpPr>
          <p:cNvPr id="62467" name="Text Box 2"/>
          <p:cNvSpPr txBox="1">
            <a:spLocks noChangeArrowheads="1"/>
          </p:cNvSpPr>
          <p:nvPr/>
        </p:nvSpPr>
        <p:spPr bwMode="auto">
          <a:xfrm>
            <a:off x="395288" y="1125538"/>
            <a:ext cx="8229600" cy="511175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4608513" indent="-4591050" eaLnBrk="0" hangingPunct="0">
              <a:tabLst>
                <a:tab pos="4608513" algn="l"/>
                <a:tab pos="5056188" algn="l"/>
                <a:tab pos="5505450" algn="l"/>
                <a:tab pos="5954713" algn="l"/>
                <a:tab pos="6403975" algn="l"/>
                <a:tab pos="6853238" algn="l"/>
                <a:tab pos="7302500" algn="l"/>
                <a:tab pos="7751763" algn="l"/>
                <a:tab pos="8201025" algn="l"/>
                <a:tab pos="8650288" algn="l"/>
                <a:tab pos="9099550" algn="l"/>
                <a:tab pos="9548813" algn="l"/>
                <a:tab pos="9998075" algn="l"/>
                <a:tab pos="10447338" algn="l"/>
                <a:tab pos="10896600" algn="l"/>
                <a:tab pos="11345863" algn="l"/>
                <a:tab pos="11795125" algn="l"/>
                <a:tab pos="12244388" algn="l"/>
                <a:tab pos="12693650" algn="l"/>
                <a:tab pos="13142913" algn="l"/>
                <a:tab pos="135921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4608513" algn="l"/>
                <a:tab pos="5056188" algn="l"/>
                <a:tab pos="5505450" algn="l"/>
                <a:tab pos="5954713" algn="l"/>
                <a:tab pos="6403975" algn="l"/>
                <a:tab pos="6853238" algn="l"/>
                <a:tab pos="7302500" algn="l"/>
                <a:tab pos="7751763" algn="l"/>
                <a:tab pos="8201025" algn="l"/>
                <a:tab pos="8650288" algn="l"/>
                <a:tab pos="9099550" algn="l"/>
                <a:tab pos="9548813" algn="l"/>
                <a:tab pos="9998075" algn="l"/>
                <a:tab pos="10447338" algn="l"/>
                <a:tab pos="10896600" algn="l"/>
                <a:tab pos="11345863" algn="l"/>
                <a:tab pos="11795125" algn="l"/>
                <a:tab pos="12244388" algn="l"/>
                <a:tab pos="12693650" algn="l"/>
                <a:tab pos="13142913" algn="l"/>
                <a:tab pos="135921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4608513" algn="l"/>
                <a:tab pos="5056188" algn="l"/>
                <a:tab pos="5505450" algn="l"/>
                <a:tab pos="5954713" algn="l"/>
                <a:tab pos="6403975" algn="l"/>
                <a:tab pos="6853238" algn="l"/>
                <a:tab pos="7302500" algn="l"/>
                <a:tab pos="7751763" algn="l"/>
                <a:tab pos="8201025" algn="l"/>
                <a:tab pos="8650288" algn="l"/>
                <a:tab pos="9099550" algn="l"/>
                <a:tab pos="9548813" algn="l"/>
                <a:tab pos="9998075" algn="l"/>
                <a:tab pos="10447338" algn="l"/>
                <a:tab pos="10896600" algn="l"/>
                <a:tab pos="11345863" algn="l"/>
                <a:tab pos="11795125" algn="l"/>
                <a:tab pos="12244388" algn="l"/>
                <a:tab pos="12693650" algn="l"/>
                <a:tab pos="13142913" algn="l"/>
                <a:tab pos="135921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4608513" algn="l"/>
                <a:tab pos="5056188" algn="l"/>
                <a:tab pos="5505450" algn="l"/>
                <a:tab pos="5954713" algn="l"/>
                <a:tab pos="6403975" algn="l"/>
                <a:tab pos="6853238" algn="l"/>
                <a:tab pos="7302500" algn="l"/>
                <a:tab pos="7751763" algn="l"/>
                <a:tab pos="8201025" algn="l"/>
                <a:tab pos="8650288" algn="l"/>
                <a:tab pos="9099550" algn="l"/>
                <a:tab pos="9548813" algn="l"/>
                <a:tab pos="9998075" algn="l"/>
                <a:tab pos="10447338" algn="l"/>
                <a:tab pos="10896600" algn="l"/>
                <a:tab pos="11345863" algn="l"/>
                <a:tab pos="11795125" algn="l"/>
                <a:tab pos="12244388" algn="l"/>
                <a:tab pos="12693650" algn="l"/>
                <a:tab pos="13142913" algn="l"/>
                <a:tab pos="135921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4608513" algn="l"/>
                <a:tab pos="5056188" algn="l"/>
                <a:tab pos="5505450" algn="l"/>
                <a:tab pos="5954713" algn="l"/>
                <a:tab pos="6403975" algn="l"/>
                <a:tab pos="6853238" algn="l"/>
                <a:tab pos="7302500" algn="l"/>
                <a:tab pos="7751763" algn="l"/>
                <a:tab pos="8201025" algn="l"/>
                <a:tab pos="8650288" algn="l"/>
                <a:tab pos="9099550" algn="l"/>
                <a:tab pos="9548813" algn="l"/>
                <a:tab pos="9998075" algn="l"/>
                <a:tab pos="10447338" algn="l"/>
                <a:tab pos="10896600" algn="l"/>
                <a:tab pos="11345863" algn="l"/>
                <a:tab pos="11795125" algn="l"/>
                <a:tab pos="12244388" algn="l"/>
                <a:tab pos="12693650" algn="l"/>
                <a:tab pos="13142913" algn="l"/>
                <a:tab pos="135921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608513" algn="l"/>
                <a:tab pos="5056188" algn="l"/>
                <a:tab pos="5505450" algn="l"/>
                <a:tab pos="5954713" algn="l"/>
                <a:tab pos="6403975" algn="l"/>
                <a:tab pos="6853238" algn="l"/>
                <a:tab pos="7302500" algn="l"/>
                <a:tab pos="7751763" algn="l"/>
                <a:tab pos="8201025" algn="l"/>
                <a:tab pos="8650288" algn="l"/>
                <a:tab pos="9099550" algn="l"/>
                <a:tab pos="9548813" algn="l"/>
                <a:tab pos="9998075" algn="l"/>
                <a:tab pos="10447338" algn="l"/>
                <a:tab pos="10896600" algn="l"/>
                <a:tab pos="11345863" algn="l"/>
                <a:tab pos="11795125" algn="l"/>
                <a:tab pos="12244388" algn="l"/>
                <a:tab pos="12693650" algn="l"/>
                <a:tab pos="13142913" algn="l"/>
                <a:tab pos="135921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608513" algn="l"/>
                <a:tab pos="5056188" algn="l"/>
                <a:tab pos="5505450" algn="l"/>
                <a:tab pos="5954713" algn="l"/>
                <a:tab pos="6403975" algn="l"/>
                <a:tab pos="6853238" algn="l"/>
                <a:tab pos="7302500" algn="l"/>
                <a:tab pos="7751763" algn="l"/>
                <a:tab pos="8201025" algn="l"/>
                <a:tab pos="8650288" algn="l"/>
                <a:tab pos="9099550" algn="l"/>
                <a:tab pos="9548813" algn="l"/>
                <a:tab pos="9998075" algn="l"/>
                <a:tab pos="10447338" algn="l"/>
                <a:tab pos="10896600" algn="l"/>
                <a:tab pos="11345863" algn="l"/>
                <a:tab pos="11795125" algn="l"/>
                <a:tab pos="12244388" algn="l"/>
                <a:tab pos="12693650" algn="l"/>
                <a:tab pos="13142913" algn="l"/>
                <a:tab pos="135921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608513" algn="l"/>
                <a:tab pos="5056188" algn="l"/>
                <a:tab pos="5505450" algn="l"/>
                <a:tab pos="5954713" algn="l"/>
                <a:tab pos="6403975" algn="l"/>
                <a:tab pos="6853238" algn="l"/>
                <a:tab pos="7302500" algn="l"/>
                <a:tab pos="7751763" algn="l"/>
                <a:tab pos="8201025" algn="l"/>
                <a:tab pos="8650288" algn="l"/>
                <a:tab pos="9099550" algn="l"/>
                <a:tab pos="9548813" algn="l"/>
                <a:tab pos="9998075" algn="l"/>
                <a:tab pos="10447338" algn="l"/>
                <a:tab pos="10896600" algn="l"/>
                <a:tab pos="11345863" algn="l"/>
                <a:tab pos="11795125" algn="l"/>
                <a:tab pos="12244388" algn="l"/>
                <a:tab pos="12693650" algn="l"/>
                <a:tab pos="13142913" algn="l"/>
                <a:tab pos="135921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608513" algn="l"/>
                <a:tab pos="5056188" algn="l"/>
                <a:tab pos="5505450" algn="l"/>
                <a:tab pos="5954713" algn="l"/>
                <a:tab pos="6403975" algn="l"/>
                <a:tab pos="6853238" algn="l"/>
                <a:tab pos="7302500" algn="l"/>
                <a:tab pos="7751763" algn="l"/>
                <a:tab pos="8201025" algn="l"/>
                <a:tab pos="8650288" algn="l"/>
                <a:tab pos="9099550" algn="l"/>
                <a:tab pos="9548813" algn="l"/>
                <a:tab pos="9998075" algn="l"/>
                <a:tab pos="10447338" algn="l"/>
                <a:tab pos="10896600" algn="l"/>
                <a:tab pos="11345863" algn="l"/>
                <a:tab pos="11795125" algn="l"/>
                <a:tab pos="12244388" algn="l"/>
                <a:tab pos="12693650" algn="l"/>
                <a:tab pos="13142913" algn="l"/>
                <a:tab pos="135921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ts val="700"/>
              </a:spcBef>
              <a:buClrTx/>
              <a:buFontTx/>
              <a:buNone/>
            </a:pPr>
            <a:endParaRPr lang="ru-RU" altLang="ru-RU" sz="2800" dirty="0">
              <a:solidFill>
                <a:schemeClr val="tx1"/>
              </a:solidFill>
            </a:endParaRP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</a:rPr>
              <a:t>-  Распознавание пальцев на руках; 		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</a:rPr>
              <a:t>-  Моделирование системы захвата какого-либо трехмерного виртуального объекта; 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</a:rPr>
              <a:t>-  Перемещение объекта;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</a:rPr>
              <a:t>-  Указывание на данный </a:t>
            </a:r>
          </a:p>
          <a:p>
            <a:pPr eaLnBrk="1" hangingPunct="1">
              <a:spcBef>
                <a:spcPts val="600"/>
              </a:spcBef>
              <a:buClr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</a:rPr>
              <a:t>     объект. </a:t>
            </a:r>
          </a:p>
        </p:txBody>
      </p:sp>
      <p:pic>
        <p:nvPicPr>
          <p:cNvPr id="6246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284984"/>
            <a:ext cx="4352925" cy="2447925"/>
          </a:xfrm>
          <a:prstGeom prst="rect">
            <a:avLst/>
          </a:prstGeom>
          <a:noFill/>
          <a:ln w="3168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2469" name="Rectangle 4"/>
          <p:cNvSpPr>
            <a:spLocks noChangeArrowheads="1"/>
          </p:cNvSpPr>
          <p:nvPr/>
        </p:nvSpPr>
        <p:spPr bwMode="auto">
          <a:xfrm>
            <a:off x="5432425" y="5445125"/>
            <a:ext cx="21971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1600" b="1">
                <a:solidFill>
                  <a:srgbClr val="FFFFFF"/>
                </a:solidFill>
              </a:rPr>
              <a:t>«Железный человек» </a:t>
            </a:r>
          </a:p>
          <a:p>
            <a:pPr algn="ctr" eaLnBrk="1" hangingPunct="1">
              <a:buClrTx/>
              <a:buFontTx/>
              <a:buNone/>
            </a:pPr>
            <a:r>
              <a:rPr lang="ru-RU" altLang="ru-RU" sz="1600" b="1">
                <a:solidFill>
                  <a:srgbClr val="FFFFFF"/>
                </a:solidFill>
              </a:rPr>
              <a:t>режиссёр Джон Фавро</a:t>
            </a:r>
          </a:p>
        </p:txBody>
      </p:sp>
    </p:spTree>
    <p:extLst>
      <p:ext uri="{BB962C8B-B14F-4D97-AF65-F5344CB8AC3E}">
        <p14:creationId xmlns:p14="http://schemas.microsoft.com/office/powerpoint/2010/main" xmlns="" val="23443744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1"/>
          <p:cNvSpPr txBox="1">
            <a:spLocks noChangeArrowheads="1"/>
          </p:cNvSpPr>
          <p:nvPr/>
        </p:nvSpPr>
        <p:spPr bwMode="auto">
          <a:xfrm>
            <a:off x="457200" y="95250"/>
            <a:ext cx="8229600" cy="106680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dirty="0">
                <a:solidFill>
                  <a:schemeClr val="tx1"/>
                </a:solidFill>
              </a:rPr>
              <a:t>Области применения и примеры </a:t>
            </a:r>
            <a:r>
              <a:rPr lang="ru-RU" altLang="ru-RU" sz="3200" b="1" dirty="0" smtClean="0">
                <a:solidFill>
                  <a:schemeClr val="tx1"/>
                </a:solidFill>
              </a:rPr>
              <a:t>приложений</a:t>
            </a:r>
            <a:endParaRPr lang="ru-RU" altLang="ru-RU" sz="3200" b="1" dirty="0">
              <a:solidFill>
                <a:schemeClr val="tx1"/>
              </a:solidFill>
            </a:endParaRPr>
          </a:p>
        </p:txBody>
      </p:sp>
      <p:sp>
        <p:nvSpPr>
          <p:cNvPr id="63491" name="Text Box 2"/>
          <p:cNvSpPr txBox="1">
            <a:spLocks noChangeArrowheads="1"/>
          </p:cNvSpPr>
          <p:nvPr/>
        </p:nvSpPr>
        <p:spPr bwMode="auto">
          <a:xfrm>
            <a:off x="467544" y="1412776"/>
            <a:ext cx="8229600" cy="511175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25438"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ts val="6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2400" dirty="0" smtClean="0">
                <a:solidFill>
                  <a:schemeClr val="tx1"/>
                </a:solidFill>
              </a:rPr>
              <a:t>Распознавание движения рук или жестов может быть интерпретировано компьютером и </a:t>
            </a:r>
            <a:r>
              <a:rPr lang="ru-RU" altLang="ru-RU" sz="2400" dirty="0">
                <a:solidFill>
                  <a:schemeClr val="tx1"/>
                </a:solidFill>
              </a:rPr>
              <a:t>использовано для взаимодействия. Могут быть реализованы такие жесты как перелистывание в разных направлениях (к примеру, переключать треки в </a:t>
            </a:r>
            <a:r>
              <a:rPr lang="ru-RU" altLang="ru-RU" sz="2400" dirty="0" err="1">
                <a:solidFill>
                  <a:schemeClr val="tx1"/>
                </a:solidFill>
              </a:rPr>
              <a:t>плейлисте</a:t>
            </a:r>
            <a:r>
              <a:rPr lang="ru-RU" altLang="ru-RU" sz="2400" dirty="0">
                <a:solidFill>
                  <a:schemeClr val="tx1"/>
                </a:solidFill>
              </a:rPr>
              <a:t> или перелистывать страницы книги.</a:t>
            </a:r>
          </a:p>
          <a:p>
            <a:pPr algn="just" eaLnBrk="1" hangingPunct="1">
              <a:spcBef>
                <a:spcPts val="600"/>
              </a:spcBef>
              <a:buClrTx/>
              <a:buFontTx/>
              <a:buNone/>
            </a:pPr>
            <a:endParaRPr lang="ru-RU" altLang="ru-RU" sz="2400" dirty="0">
              <a:solidFill>
                <a:schemeClr val="tx1"/>
              </a:solidFill>
            </a:endParaRPr>
          </a:p>
        </p:txBody>
      </p:sp>
      <p:pic>
        <p:nvPicPr>
          <p:cNvPr id="6349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645024"/>
            <a:ext cx="3312368" cy="2975992"/>
          </a:xfrm>
          <a:prstGeom prst="rect">
            <a:avLst/>
          </a:prstGeom>
          <a:noFill/>
          <a:ln w="3168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1662735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611560" y="980728"/>
            <a:ext cx="8280920" cy="526297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Категории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объектов,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вызывающие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зрительные образы: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объекты, которыми можно манипулировать (чашка, ключи, часы и т.д.);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объекты, которыми можно частично манипулировать (автомобили, материалы и т.д.);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объекты не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манипулируемые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(деревья, здания и т.д.);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лица;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выражения лиц;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живые существа (животные, фигура человека);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печатные знаки (буквы, символы, знаки);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рукописные изображения;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характеристики и расположение источников света (луна, солнце).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47664" y="260648"/>
            <a:ext cx="6227923" cy="46166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Идентификации </a:t>
            </a:r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распознавания </a:t>
            </a:r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объектов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531657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3b5b659eea603af82d2a6bce0002aac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8181892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трелка вправо 2">
            <a:hlinkClick r:id="rId3" action="ppaction://hlinkfile"/>
          </p:cNvPr>
          <p:cNvSpPr/>
          <p:nvPr/>
        </p:nvSpPr>
        <p:spPr>
          <a:xfrm>
            <a:off x="827584" y="3789040"/>
            <a:ext cx="1656184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Ссылка на статью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83768" y="4077072"/>
            <a:ext cx="6408712" cy="203132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/>
              <a:t>В настоящее время существует четыре основных метода распознавания лица, различающихся сложностью реализации и целью применения:</a:t>
            </a:r>
          </a:p>
          <a:p>
            <a:r>
              <a:rPr lang="ru-RU" dirty="0" smtClean="0"/>
              <a:t>- «</a:t>
            </a:r>
            <a:r>
              <a:rPr lang="ru-RU" dirty="0" err="1" smtClean="0"/>
              <a:t>eigenfaces</a:t>
            </a:r>
            <a:r>
              <a:rPr lang="ru-RU" dirty="0" smtClean="0"/>
              <a:t>»;</a:t>
            </a:r>
          </a:p>
          <a:p>
            <a:r>
              <a:rPr lang="ru-RU" dirty="0" smtClean="0"/>
              <a:t>- анализ «отличительных черт»;</a:t>
            </a:r>
          </a:p>
          <a:p>
            <a:r>
              <a:rPr lang="ru-RU" dirty="0" smtClean="0"/>
              <a:t>- анализ на основе «нейронных сетей»;</a:t>
            </a:r>
          </a:p>
          <a:p>
            <a:r>
              <a:rPr lang="ru-RU" dirty="0" smtClean="0"/>
              <a:t>- метод «автоматической обработки изображения лица».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203848" y="260648"/>
            <a:ext cx="3672408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Человеческое лицо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92696"/>
            <a:ext cx="8136904" cy="517064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200" b="1" dirty="0" smtClean="0">
                <a:cs typeface="Traditional Arabic" pitchFamily="18" charset="-78"/>
              </a:rPr>
              <a:t>«</a:t>
            </a:r>
            <a:r>
              <a:rPr lang="ru-RU" sz="2200" b="1" dirty="0" err="1" smtClean="0">
                <a:cs typeface="Traditional Arabic" pitchFamily="18" charset="-78"/>
              </a:rPr>
              <a:t>Eigenface</a:t>
            </a:r>
            <a:r>
              <a:rPr lang="ru-RU" sz="2200" b="1" dirty="0" smtClean="0">
                <a:cs typeface="Traditional Arabic" pitchFamily="18" charset="-78"/>
              </a:rPr>
              <a:t>»- </a:t>
            </a:r>
            <a:r>
              <a:rPr lang="ru-RU" sz="2200" dirty="0" smtClean="0">
                <a:cs typeface="Traditional Arabic" pitchFamily="18" charset="-78"/>
              </a:rPr>
              <a:t>сравнение  оригинала с шаблоном  с определением коэффициента различия.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b="1" dirty="0" smtClean="0">
                <a:cs typeface="Traditional Arabic" pitchFamily="18" charset="-78"/>
              </a:rPr>
              <a:t>Метод анализа «отличительных черт»- </a:t>
            </a:r>
            <a:r>
              <a:rPr lang="ru-RU" sz="2200" dirty="0" smtClean="0">
                <a:cs typeface="Traditional Arabic" pitchFamily="18" charset="-78"/>
              </a:rPr>
              <a:t>используются десятки характерных особенностей различных областей лица, с учетом их относительного местоположения.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dirty="0" smtClean="0">
                <a:cs typeface="Traditional Arabic" pitchFamily="18" charset="-78"/>
              </a:rPr>
              <a:t> В </a:t>
            </a:r>
            <a:r>
              <a:rPr lang="ru-RU" sz="2200" b="1" dirty="0" smtClean="0">
                <a:cs typeface="Traditional Arabic" pitchFamily="18" charset="-78"/>
              </a:rPr>
              <a:t>методе, основанном на нейронной сети</a:t>
            </a:r>
            <a:r>
              <a:rPr lang="ru-RU" sz="2200" dirty="0" smtClean="0">
                <a:cs typeface="Traditional Arabic" pitchFamily="18" charset="-78"/>
              </a:rPr>
              <a:t>, характерные особенности обоих лиц - зарегистрированного и проверяемого сравниваются на совпадение и несоответствие, с применением максимально возможное число параметров, затем с помощью соответствующих весовых коэффициентов </a:t>
            </a:r>
            <a:r>
              <a:rPr lang="ru-RU" sz="2200" dirty="0" smtClean="0">
                <a:cs typeface="Traditional Arabic" pitchFamily="18" charset="-78"/>
              </a:rPr>
              <a:t>определяется </a:t>
            </a:r>
            <a:r>
              <a:rPr lang="ru-RU" sz="2200" dirty="0" smtClean="0">
                <a:cs typeface="Traditional Arabic" pitchFamily="18" charset="-78"/>
              </a:rPr>
              <a:t>степень соответствия проверяемого лица шаблону из базы данных.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200" b="1" dirty="0" smtClean="0">
                <a:cs typeface="Traditional Arabic" pitchFamily="18" charset="-78"/>
              </a:rPr>
              <a:t>Метод автоматической обработки изображения лица </a:t>
            </a:r>
            <a:r>
              <a:rPr lang="ru-RU" sz="2200" dirty="0" smtClean="0">
                <a:cs typeface="Traditional Arabic" pitchFamily="18" charset="-78"/>
              </a:rPr>
              <a:t>- используется расстояние  и отношение расстояний между легко определяемыми точками лица, такими, как глаза, конец носа, уголки рта.</a:t>
            </a:r>
            <a:endParaRPr lang="ru-RU" sz="2200" dirty="0">
              <a:cs typeface="Traditional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7992888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683568" y="5229200"/>
            <a:ext cx="77403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Рис.  Архитектура многослойной нейронной сети и её применение для распознавания изображений. Нейрон с максимальной активностью (здесь первый) указывает принадлежность к распознанному классу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83768" y="332656"/>
            <a:ext cx="4182492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dirty="0" smtClean="0">
                <a:cs typeface="Traditional Arabic" pitchFamily="18" charset="-78"/>
              </a:rPr>
              <a:t>Метод, </a:t>
            </a:r>
            <a:r>
              <a:rPr lang="ru-RU" dirty="0" smtClean="0">
                <a:cs typeface="Traditional Arabic" pitchFamily="18" charset="-78"/>
              </a:rPr>
              <a:t>основанном на нейронной сети</a:t>
            </a:r>
            <a:endParaRPr lang="ru-RU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>
                <a:solidFill>
                  <a:srgbClr val="FFFFFF"/>
                </a:solidFill>
              </a:rPr>
              <a:t>Модуль распознавания лиц (3)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302359"/>
            <a:ext cx="8064896" cy="594008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Система распознавания производит процесс идентификации путем осуществления ряда действий: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1.Выявление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Изображение может быть получено путем цифрового сканирования существующей 2D картинки или путем использования видеоизображения для получения живого образа объекта.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2.Выравнивание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Когда выявлено лицо, система определяет положение головы, размер и позу. Как упоминалось ранее, лицо может быть распознано при повороте до 90 градусов, тогда как при использовании 2D голова может быть повернута не более чем на 35 градусов.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3.Измерение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Система измеряет кривые линии лица менее чем в миллиметровом масштабе и создает шаблон.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4.Изображение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Программа переводит шаблон в числовой код. Таким образом, каждое лицо в итоге представлено в цифровом виде.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5.Сопоставление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174071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7784" y="332656"/>
            <a:ext cx="5184576" cy="7200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Системы обнаружения и распознавания лиц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node%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12776"/>
            <a:ext cx="237389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node%2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325906"/>
            <a:ext cx="1800200" cy="2407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facei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3933056"/>
            <a:ext cx="366796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2d%20compa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3789040"/>
            <a:ext cx="3965575" cy="250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трелка вправо 6">
            <a:hlinkClick r:id="rId6" action="ppaction://hlinkfile"/>
          </p:cNvPr>
          <p:cNvSpPr/>
          <p:nvPr/>
        </p:nvSpPr>
        <p:spPr>
          <a:xfrm>
            <a:off x="251520" y="332656"/>
            <a:ext cx="1728192" cy="9361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Ссылка на статью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03848" y="1484784"/>
            <a:ext cx="2520280" cy="1564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buClr>
                <a:srgbClr val="FFFFFF"/>
              </a:buClr>
              <a:buFont typeface="Wingdings" pitchFamily="2" charset="2"/>
              <a:buChar char="§"/>
            </a:pPr>
            <a:r>
              <a:rPr lang="ru-RU" altLang="ru-RU" sz="2800" dirty="0" smtClean="0"/>
              <a:t>Уголки глаз;</a:t>
            </a:r>
          </a:p>
          <a:p>
            <a:pPr algn="just">
              <a:spcBef>
                <a:spcPts val="700"/>
              </a:spcBef>
              <a:buClr>
                <a:srgbClr val="FFFFFF"/>
              </a:buClr>
              <a:buFont typeface="Wingdings" pitchFamily="2" charset="2"/>
              <a:buChar char="§"/>
            </a:pPr>
            <a:r>
              <a:rPr lang="ru-RU" altLang="ru-RU" sz="2800" dirty="0" smtClean="0"/>
              <a:t>Уголки рта;</a:t>
            </a:r>
          </a:p>
          <a:p>
            <a:pPr algn="just">
              <a:spcBef>
                <a:spcPts val="700"/>
              </a:spcBef>
              <a:buClr>
                <a:srgbClr val="FFFFFF"/>
              </a:buClr>
              <a:buFont typeface="Wingdings" pitchFamily="2" charset="2"/>
              <a:buChar char="§"/>
            </a:pPr>
            <a:r>
              <a:rPr lang="ru-RU" altLang="ru-RU" sz="2800" dirty="0" smtClean="0"/>
              <a:t>Кончик носа. </a:t>
            </a:r>
            <a:endParaRPr lang="ru-RU" dirty="0"/>
          </a:p>
        </p:txBody>
      </p:sp>
      <p:sp>
        <p:nvSpPr>
          <p:cNvPr id="11" name="Умножение 10"/>
          <p:cNvSpPr/>
          <p:nvPr/>
        </p:nvSpPr>
        <p:spPr>
          <a:xfrm>
            <a:off x="2483768" y="1700808"/>
            <a:ext cx="216024" cy="360040"/>
          </a:xfrm>
          <a:prstGeom prst="mathMultiply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Умножение 11"/>
          <p:cNvSpPr/>
          <p:nvPr/>
        </p:nvSpPr>
        <p:spPr>
          <a:xfrm>
            <a:off x="1979712" y="1700808"/>
            <a:ext cx="216024" cy="360040"/>
          </a:xfrm>
          <a:prstGeom prst="mathMultiply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Умножение 12"/>
          <p:cNvSpPr/>
          <p:nvPr/>
        </p:nvSpPr>
        <p:spPr>
          <a:xfrm>
            <a:off x="2051720" y="2780928"/>
            <a:ext cx="216024" cy="360040"/>
          </a:xfrm>
          <a:prstGeom prst="mathMultiply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" name="Умножение 13"/>
          <p:cNvSpPr/>
          <p:nvPr/>
        </p:nvSpPr>
        <p:spPr>
          <a:xfrm>
            <a:off x="1259632" y="2780928"/>
            <a:ext cx="216024" cy="360040"/>
          </a:xfrm>
          <a:prstGeom prst="mathMultiply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Умножение 14"/>
          <p:cNvSpPr/>
          <p:nvPr/>
        </p:nvSpPr>
        <p:spPr>
          <a:xfrm>
            <a:off x="1403648" y="1700808"/>
            <a:ext cx="216024" cy="360040"/>
          </a:xfrm>
          <a:prstGeom prst="mathMultiply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Умножение 15"/>
          <p:cNvSpPr/>
          <p:nvPr/>
        </p:nvSpPr>
        <p:spPr>
          <a:xfrm>
            <a:off x="899592" y="1700808"/>
            <a:ext cx="216024" cy="360040"/>
          </a:xfrm>
          <a:prstGeom prst="mathMultiply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7" name="Умножение 16"/>
          <p:cNvSpPr/>
          <p:nvPr/>
        </p:nvSpPr>
        <p:spPr>
          <a:xfrm>
            <a:off x="1691680" y="2348880"/>
            <a:ext cx="257944" cy="318120"/>
          </a:xfrm>
          <a:prstGeom prst="mathMultiply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0910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Rectangle 1"/>
          <p:cNvSpPr>
            <a:spLocks noChangeArrowheads="1"/>
          </p:cNvSpPr>
          <p:nvPr/>
        </p:nvSpPr>
        <p:spPr bwMode="auto">
          <a:xfrm>
            <a:off x="395536" y="548680"/>
            <a:ext cx="8136904" cy="59400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Факторы, влияющие на сложность получения эффектных результатов в вопросе качественной идентификации изображений человеческого лица: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разрешение аппаратуры, фиксирующей объект;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масштаб изображения;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погодные блики;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интенсивность освещения;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блики, отражения окружающих предметов;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отражения аксессуарных предметов (очки, линзы);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макияж;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ракурс лица;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мимика;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угол зрения;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возрастные изменения;</a:t>
            </a:r>
          </a:p>
          <a:p>
            <a:pPr lvl="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волосы;</a:t>
            </a:r>
          </a:p>
          <a:p>
            <a:pPr lvl="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положение головы;</a:t>
            </a:r>
          </a:p>
          <a:p>
            <a:pPr lvl="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расстояние до объекта4</a:t>
            </a:r>
          </a:p>
          <a:p>
            <a:pPr lvl="0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цвет кожи (черты лиц темнокожих людей могут не различаться объективами, оптимизированных для съемки людей со светлой кожей).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3" descr="http://www.digimedia.ru/UserFiles/image/materials/2009/May/face_recogn/sungl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7092280" y="1556792"/>
            <a:ext cx="1368152" cy="1783158"/>
          </a:xfrm>
          <a:prstGeom prst="rect">
            <a:avLst/>
          </a:prstGeom>
          <a:noFill/>
        </p:spPr>
      </p:pic>
      <p:pic>
        <p:nvPicPr>
          <p:cNvPr id="4" name="Picture 2" descr="http://www.digimedia.ru/UserFiles/image/materials/2009/May/face_recogn/hair.jpg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7164288" y="3645024"/>
            <a:ext cx="1255636" cy="1885460"/>
          </a:xfrm>
          <a:prstGeom prst="rect">
            <a:avLst/>
          </a:prstGeom>
          <a:noFill/>
        </p:spPr>
      </p:pic>
      <p:pic>
        <p:nvPicPr>
          <p:cNvPr id="5" name="Picture 8" descr="http://www.digimedia.ru/UserFiles/image/materials/2009/May/face_recogn/dark.jpg"/>
          <p:cNvPicPr>
            <a:picLocks noChangeAspect="1" noChangeArrowheads="1"/>
          </p:cNvPicPr>
          <p:nvPr/>
        </p:nvPicPr>
        <p:blipFill>
          <a:blip r:embed="rId6" r:link="rId7" cstate="print"/>
          <a:srcRect/>
          <a:stretch>
            <a:fillRect/>
          </a:stretch>
        </p:blipFill>
        <p:spPr bwMode="auto">
          <a:xfrm>
            <a:off x="3995936" y="3717032"/>
            <a:ext cx="2761286" cy="16561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 descr="recog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548680"/>
            <a:ext cx="4320480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067944" y="1484784"/>
            <a:ext cx="4608512" cy="193899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Стабилизированные образы обычно угасают.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Остающиеся видимые части профиля – это всегда осмысленные элементы или группы элементов (лицо, верхняя половина лица и т. д.)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5298" name="Picture 2" descr="recog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692696"/>
            <a:ext cx="286702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трелка вправо 7">
            <a:hlinkClick r:id="rId5" action="ppaction://hlinkfile"/>
          </p:cNvPr>
          <p:cNvSpPr/>
          <p:nvPr/>
        </p:nvSpPr>
        <p:spPr>
          <a:xfrm>
            <a:off x="1115616" y="5229200"/>
            <a:ext cx="1872208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Ссылка на статью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467544" y="3717032"/>
            <a:ext cx="8280920" cy="132343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Модель деформируемого эталона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Деформируемые эталоны определяются параметрами, задаваемыми априорными знаниями об ожидаемой форме ЭЛ и которые определяются численно в процессе обучения при контурном дешифрировании.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156489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1"/>
          <p:cNvSpPr txBox="1">
            <a:spLocks noChangeArrowheads="1"/>
          </p:cNvSpPr>
          <p:nvPr/>
        </p:nvSpPr>
        <p:spPr bwMode="auto">
          <a:xfrm>
            <a:off x="457200" y="9525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dirty="0">
                <a:solidFill>
                  <a:schemeClr val="tx1"/>
                </a:solidFill>
              </a:rPr>
              <a:t>Области применения и примеры </a:t>
            </a:r>
            <a:r>
              <a:rPr lang="ru-RU" altLang="ru-RU" sz="3200" b="1" dirty="0" smtClean="0">
                <a:solidFill>
                  <a:schemeClr val="tx1"/>
                </a:solidFill>
              </a:rPr>
              <a:t>приложений</a:t>
            </a:r>
            <a:endParaRPr lang="ru-RU" altLang="ru-RU" sz="3200" b="1" dirty="0">
              <a:solidFill>
                <a:schemeClr val="tx1"/>
              </a:solidFill>
            </a:endParaRPr>
          </a:p>
        </p:txBody>
      </p:sp>
      <p:sp>
        <p:nvSpPr>
          <p:cNvPr id="65539" name="Text Box 2"/>
          <p:cNvSpPr txBox="1">
            <a:spLocks noChangeArrowheads="1"/>
          </p:cNvSpPr>
          <p:nvPr/>
        </p:nvSpPr>
        <p:spPr bwMode="auto">
          <a:xfrm>
            <a:off x="457200" y="1125538"/>
            <a:ext cx="82296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25438"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1313" algn="l"/>
                <a:tab pos="788988" algn="l"/>
                <a:tab pos="1238250" algn="l"/>
                <a:tab pos="1687513" algn="l"/>
                <a:tab pos="2136775" algn="l"/>
                <a:tab pos="2586038" algn="l"/>
                <a:tab pos="3035300" algn="l"/>
                <a:tab pos="3484563" algn="l"/>
                <a:tab pos="3933825" algn="l"/>
                <a:tab pos="4383088" algn="l"/>
                <a:tab pos="4832350" algn="l"/>
                <a:tab pos="5281613" algn="l"/>
                <a:tab pos="5730875" algn="l"/>
                <a:tab pos="6180138" algn="l"/>
                <a:tab pos="6629400" algn="l"/>
                <a:tab pos="7078663" algn="l"/>
                <a:tab pos="7527925" algn="l"/>
                <a:tab pos="7977188" algn="l"/>
                <a:tab pos="8426450" algn="l"/>
                <a:tab pos="8875713" algn="l"/>
                <a:tab pos="9324975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spcBef>
                <a:spcPts val="700"/>
              </a:spcBef>
              <a:buClrTx/>
              <a:buFontTx/>
              <a:buNone/>
            </a:pPr>
            <a:endParaRPr lang="ru-RU" altLang="ru-RU" sz="2800" dirty="0">
              <a:solidFill>
                <a:schemeClr val="tx1"/>
              </a:solidFill>
            </a:endParaRPr>
          </a:p>
          <a:p>
            <a:pPr algn="just" eaLnBrk="1" hangingPunct="1">
              <a:spcBef>
                <a:spcPts val="7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2800" dirty="0">
                <a:solidFill>
                  <a:schemeClr val="tx1"/>
                </a:solidFill>
              </a:rPr>
              <a:t>Простая идентификация личности (</a:t>
            </a:r>
            <a:r>
              <a:rPr lang="ru-RU" altLang="ru-RU" sz="2800" dirty="0" err="1">
                <a:solidFill>
                  <a:schemeClr val="tx1"/>
                </a:solidFill>
              </a:rPr>
              <a:t>фейс</a:t>
            </a:r>
            <a:r>
              <a:rPr lang="ru-RU" altLang="ru-RU" sz="2800" dirty="0">
                <a:solidFill>
                  <a:schemeClr val="tx1"/>
                </a:solidFill>
              </a:rPr>
              <a:t>-логин).  </a:t>
            </a:r>
          </a:p>
          <a:p>
            <a:pPr algn="just" eaLnBrk="1" hangingPunct="1">
              <a:spcBef>
                <a:spcPts val="700"/>
              </a:spcBef>
              <a:buClr>
                <a:srgbClr val="FFFFFF"/>
              </a:buClr>
              <a:buFont typeface="Arial" panose="020B0604020202020204" pitchFamily="34" charset="0"/>
              <a:buChar char="•"/>
            </a:pPr>
            <a:r>
              <a:rPr lang="ru-RU" altLang="ru-RU" sz="2800" dirty="0">
                <a:solidFill>
                  <a:schemeClr val="tx1"/>
                </a:solidFill>
              </a:rPr>
              <a:t>Комбинация параметров лица, голоса и жестов для </a:t>
            </a:r>
            <a:r>
              <a:rPr lang="ru-RU" altLang="ru-RU" sz="2800" dirty="0" smtClean="0">
                <a:solidFill>
                  <a:schemeClr val="tx1"/>
                </a:solidFill>
              </a:rPr>
              <a:t>более </a:t>
            </a:r>
            <a:r>
              <a:rPr lang="ru-RU" altLang="ru-RU" sz="2800" dirty="0">
                <a:solidFill>
                  <a:schemeClr val="tx1"/>
                </a:solidFill>
              </a:rPr>
              <a:t>точной идентификации. </a:t>
            </a:r>
          </a:p>
        </p:txBody>
      </p:sp>
      <p:pic>
        <p:nvPicPr>
          <p:cNvPr id="6554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8038" y="3429000"/>
            <a:ext cx="2376487" cy="2624138"/>
          </a:xfrm>
          <a:prstGeom prst="rect">
            <a:avLst/>
          </a:prstGeom>
          <a:noFill/>
          <a:ln w="3168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4901595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1"/>
          <p:cNvSpPr txBox="1">
            <a:spLocks noChangeArrowheads="1"/>
          </p:cNvSpPr>
          <p:nvPr/>
        </p:nvSpPr>
        <p:spPr bwMode="auto">
          <a:xfrm>
            <a:off x="457200" y="9525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dirty="0">
                <a:solidFill>
                  <a:schemeClr val="tx1"/>
                </a:solidFill>
              </a:rPr>
              <a:t>Области применения и примеры </a:t>
            </a:r>
            <a:r>
              <a:rPr lang="ru-RU" altLang="ru-RU" sz="3200" b="1" dirty="0" smtClean="0">
                <a:solidFill>
                  <a:schemeClr val="tx1"/>
                </a:solidFill>
              </a:rPr>
              <a:t>приложений</a:t>
            </a:r>
            <a:endParaRPr lang="ru-RU" altLang="ru-RU" sz="3200" b="1" dirty="0">
              <a:solidFill>
                <a:schemeClr val="tx1"/>
              </a:solidFill>
            </a:endParaRPr>
          </a:p>
        </p:txBody>
      </p:sp>
      <p:sp>
        <p:nvSpPr>
          <p:cNvPr id="67587" name="Rectangle 2"/>
          <p:cNvSpPr>
            <a:spLocks noChangeArrowheads="1"/>
          </p:cNvSpPr>
          <p:nvPr/>
        </p:nvSpPr>
        <p:spPr bwMode="auto">
          <a:xfrm>
            <a:off x="323850" y="1557338"/>
            <a:ext cx="8424863" cy="4157165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Распознавание трехмерных объектов реального </a:t>
            </a:r>
            <a:r>
              <a:rPr lang="ru-RU" alt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мира</a:t>
            </a:r>
            <a:endParaRPr lang="ru-RU" alt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ClrTx/>
              <a:buFontTx/>
              <a:buNone/>
            </a:pPr>
            <a:endParaRPr lang="ru-RU" alt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Clr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Трехмерная камера способна: </a:t>
            </a:r>
          </a:p>
          <a:p>
            <a:pPr algn="just" eaLnBrk="1" hangingPunct="1">
              <a:buClr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 распознать модель реального объекта</a:t>
            </a:r>
          </a:p>
          <a:p>
            <a:pPr algn="just" eaLnBrk="1" hangingPunct="1">
              <a:buClr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 добавить виртуальные графические</a:t>
            </a:r>
          </a:p>
          <a:p>
            <a:pPr algn="just" eaLnBrk="1" hangingPunct="1">
              <a:buClr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и звуковые спецэффекты к объекту. </a:t>
            </a:r>
          </a:p>
          <a:p>
            <a:pPr algn="just" eaLnBrk="1" hangingPunct="1">
              <a:buClrTx/>
              <a:buFontTx/>
              <a:buNone/>
            </a:pPr>
            <a:endParaRPr lang="ru-RU" alt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Clr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Таким образом, распознав группу </a:t>
            </a:r>
          </a:p>
          <a:p>
            <a:pPr algn="just" eaLnBrk="1" hangingPunct="1">
              <a:buClr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объектов, положение отдельных объектов </a:t>
            </a:r>
          </a:p>
          <a:p>
            <a:pPr algn="just" eaLnBrk="1" hangingPunct="1">
              <a:buClrTx/>
              <a:buFontTx/>
              <a:buNone/>
            </a:pPr>
            <a:r>
              <a:rPr lang="ru-RU" alt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относительно других и их поведение, создается новая модель взаимодействия объектов.</a:t>
            </a:r>
          </a:p>
        </p:txBody>
      </p:sp>
      <p:pic>
        <p:nvPicPr>
          <p:cNvPr id="6758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564904"/>
            <a:ext cx="2494285" cy="2395538"/>
          </a:xfrm>
          <a:prstGeom prst="rect">
            <a:avLst/>
          </a:prstGeom>
          <a:solidFill>
            <a:srgbClr val="FFFFFF"/>
          </a:solidFill>
          <a:ln w="31680">
            <a:solidFill>
              <a:srgbClr val="FFFFFF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42381109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ChangeArrowheads="1"/>
          </p:cNvSpPr>
          <p:nvPr/>
        </p:nvSpPr>
        <p:spPr bwMode="auto">
          <a:xfrm>
            <a:off x="467543" y="332656"/>
            <a:ext cx="8229600" cy="936104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 dirty="0" smtClean="0">
                <a:solidFill>
                  <a:schemeClr val="tx1"/>
                </a:solidFill>
              </a:rPr>
              <a:t>Системы слежения за положением головы и направлением взгляда</a:t>
            </a:r>
            <a:endParaRPr lang="ru-RU" altLang="ru-RU" sz="3200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2607" y="1412776"/>
            <a:ext cx="8619874" cy="26776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Практическое применение: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/>
              <a:t>бесконтактное управления компьютером,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/>
              <a:t>бесконтактное управление человеко-машинными системами,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/>
              <a:t>виртуальная реальность,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 smtClean="0"/>
              <a:t>система контроля направления взгляда водителя транспортного средства и т.д.</a:t>
            </a:r>
          </a:p>
          <a:p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912796" y="4365104"/>
            <a:ext cx="6652655" cy="22467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/>
              <a:t>Оценивается: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/>
              <a:t>Положение головы,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/>
              <a:t>Положение глаз,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/>
              <a:t>Угол наклона головы,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/>
              <a:t>Состояние глаз(открыт/закрыт),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 smtClean="0"/>
              <a:t>Оценка направления </a:t>
            </a:r>
            <a:r>
              <a:rPr lang="ru-RU" sz="2000" dirty="0" smtClean="0"/>
              <a:t>взгляда(только для открытых </a:t>
            </a:r>
            <a:r>
              <a:rPr lang="ru-RU" sz="2000" dirty="0" smtClean="0"/>
              <a:t>глаз)</a:t>
            </a:r>
            <a:endParaRPr lang="ru-RU" sz="2000" dirty="0" smtClean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23799217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5816" y="404664"/>
            <a:ext cx="3725572" cy="523220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ru-RU" sz="2800" dirty="0" smtClean="0"/>
              <a:t>Обработка документов</a:t>
            </a:r>
            <a:endParaRPr lang="ru-RU" sz="2800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323528" y="1412776"/>
            <a:ext cx="8389440" cy="4464496"/>
            <a:chOff x="251520" y="908720"/>
            <a:chExt cx="8712968" cy="547260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401090" y="1261791"/>
              <a:ext cx="3937312" cy="82693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Система автоматического поиска и считывания штриховых кодов </a:t>
              </a:r>
              <a:endParaRPr lang="ru-RU" dirty="0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5004048" y="2996952"/>
              <a:ext cx="3960440" cy="172819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Система автоматического распознавания машиночитаемых документов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326305" y="3998095"/>
              <a:ext cx="4032448" cy="70614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Система оценки подлинности денежных банкнот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5004048" y="1052736"/>
              <a:ext cx="3888432" cy="144016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Система для оценки ветхости денежных банкнот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401090" y="2409274"/>
              <a:ext cx="3960440" cy="129614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Система считывания номеров денежных банкнот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251520" y="908720"/>
              <a:ext cx="8712968" cy="547260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Стрелка вниз 11"/>
          <p:cNvSpPr/>
          <p:nvPr/>
        </p:nvSpPr>
        <p:spPr>
          <a:xfrm>
            <a:off x="4283968" y="1052736"/>
            <a:ext cx="432048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0363591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ru-RU" altLang="ru-RU" sz="3200" b="1">
                <a:solidFill>
                  <a:srgbClr val="FFFFFF"/>
                </a:solidFill>
              </a:rPr>
              <a:t>Выводы (1)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91680" y="476672"/>
            <a:ext cx="5998245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Считывание символьной информации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1268760"/>
            <a:ext cx="7848872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Человек -4% ошибок при распознавании.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Требования -высокая надежность распознавания 98-99%: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-разрешение,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-быстродействие,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-надежность распознавания,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-объем памяти.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539552" y="3789040"/>
            <a:ext cx="7992888" cy="2664296"/>
            <a:chOff x="539552" y="3789040"/>
            <a:chExt cx="7992888" cy="2664296"/>
          </a:xfrm>
        </p:grpSpPr>
        <p:sp>
          <p:nvSpPr>
            <p:cNvPr id="6" name="TextBox 5"/>
            <p:cNvSpPr txBox="1"/>
            <p:nvPr/>
          </p:nvSpPr>
          <p:spPr>
            <a:xfrm>
              <a:off x="539552" y="3789040"/>
              <a:ext cx="7848872" cy="83099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Типовые проблемы распознавания рукописных и текстовых символов: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755576" y="4869160"/>
              <a:ext cx="7776864" cy="1584176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buFont typeface="Arial" pitchFamily="34" charset="0"/>
                <a:buChar char="•"/>
              </a:pPr>
              <a:r>
                <a:rPr lang="ru-RU" sz="2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Разнообразие форм начертания символов,</a:t>
              </a:r>
            </a:p>
            <a:p>
              <a:pPr algn="ctr">
                <a:buFont typeface="Arial" pitchFamily="34" charset="0"/>
                <a:buChar char="•"/>
              </a:pPr>
              <a:r>
                <a:rPr lang="ru-RU" sz="2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Искажение изображений символов,</a:t>
              </a:r>
            </a:p>
            <a:p>
              <a:pPr algn="ctr">
                <a:buFont typeface="Arial" pitchFamily="34" charset="0"/>
                <a:buChar char="•"/>
              </a:pPr>
              <a:r>
                <a:rPr lang="ru-RU" sz="2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Вариации размеров и масштаба символов,</a:t>
              </a:r>
            </a:p>
            <a:p>
              <a:pPr algn="ctr">
                <a:buFont typeface="Arial" pitchFamily="34" charset="0"/>
                <a:buChar char="•"/>
              </a:pPr>
              <a:r>
                <a:rPr lang="ru-RU" sz="2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Стиль шрифта, </a:t>
              </a:r>
            </a:p>
            <a:p>
              <a:pPr algn="ctr">
                <a:buFont typeface="Arial" pitchFamily="34" charset="0"/>
                <a:buChar char="•"/>
              </a:pPr>
              <a:r>
                <a:rPr lang="ru-RU" sz="20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Похожесть символов</a:t>
              </a:r>
            </a:p>
            <a:p>
              <a:pPr algn="ctr"/>
              <a:endPara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Стрелка вниз 8"/>
            <p:cNvSpPr/>
            <p:nvPr/>
          </p:nvSpPr>
          <p:spPr>
            <a:xfrm>
              <a:off x="4211960" y="4653136"/>
              <a:ext cx="1080120" cy="21602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xmlns="" val="150340592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539552" y="620688"/>
            <a:ext cx="8208912" cy="4536504"/>
            <a:chOff x="539552" y="3789040"/>
            <a:chExt cx="8208912" cy="4536504"/>
          </a:xfrm>
        </p:grpSpPr>
        <p:sp>
          <p:nvSpPr>
            <p:cNvPr id="3" name="TextBox 2"/>
            <p:cNvSpPr txBox="1"/>
            <p:nvPr/>
          </p:nvSpPr>
          <p:spPr>
            <a:xfrm>
              <a:off x="539552" y="3789040"/>
              <a:ext cx="7848872" cy="461665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>
                  <a:latin typeface="Times New Roman" pitchFamily="18" charset="0"/>
                  <a:cs typeface="Times New Roman" pitchFamily="18" charset="0"/>
                </a:rPr>
                <a:t>Причины искажений</a:t>
              </a:r>
              <a:endParaRPr lang="ru-RU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" name="Скругленный прямоугольник 3"/>
            <p:cNvSpPr/>
            <p:nvPr/>
          </p:nvSpPr>
          <p:spPr>
            <a:xfrm>
              <a:off x="755576" y="4869160"/>
              <a:ext cx="7992888" cy="345638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buFont typeface="Arial" pitchFamily="34" charset="0"/>
                <a:buChar char="•"/>
              </a:pPr>
              <a:r>
                <a:rPr lang="ru-RU" sz="24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Шумы печати (</a:t>
              </a:r>
              <a:r>
                <a:rPr lang="ru-RU" sz="24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непропечатка</a:t>
              </a:r>
              <a:r>
                <a:rPr lang="ru-RU" sz="24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, разрывы, слипание, пятна, ложные точки и т.д.</a:t>
              </a:r>
            </a:p>
            <a:p>
              <a:pPr algn="ctr">
                <a:buFont typeface="Arial" pitchFamily="34" charset="0"/>
                <a:buChar char="•"/>
              </a:pPr>
              <a:r>
                <a:rPr lang="ru-RU" sz="24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Смещение символов или частей символов, относительно требуемого положения в строке,</a:t>
              </a:r>
            </a:p>
            <a:p>
              <a:pPr algn="ctr">
                <a:buFont typeface="Arial" pitchFamily="34" charset="0"/>
                <a:buChar char="•"/>
              </a:pPr>
              <a:r>
                <a:rPr lang="ru-RU" sz="24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Изменение наклона символов,</a:t>
              </a:r>
            </a:p>
            <a:p>
              <a:pPr algn="ctr">
                <a:buFont typeface="Arial" pitchFamily="34" charset="0"/>
                <a:buChar char="•"/>
              </a:pPr>
              <a:r>
                <a:rPr lang="ru-RU" sz="24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Искажение формы символов за счет оцифровки изображения,</a:t>
              </a:r>
            </a:p>
            <a:p>
              <a:pPr algn="ctr">
                <a:buFont typeface="Arial" pitchFamily="34" charset="0"/>
                <a:buChar char="•"/>
              </a:pPr>
              <a:r>
                <a:rPr lang="ru-RU" sz="24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Эффекты освещения( тени, блики и </a:t>
              </a:r>
              <a:r>
                <a:rPr lang="ru-RU" sz="24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т.д</a:t>
              </a:r>
              <a:r>
                <a:rPr lang="ru-RU" sz="24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) при съемки видеокамерой.</a:t>
              </a:r>
            </a:p>
            <a:p>
              <a:pPr algn="ctr"/>
              <a:endPara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" name="Стрелка вниз 4"/>
            <p:cNvSpPr/>
            <p:nvPr/>
          </p:nvSpPr>
          <p:spPr>
            <a:xfrm>
              <a:off x="4211960" y="4653136"/>
              <a:ext cx="1080120" cy="21602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xmlns="" val="242662808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620688"/>
            <a:ext cx="7920880" cy="5262979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Этапы распознавания: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выделение текстовой области, строки;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разбиение связных текстовых строк на отдельные знакоместа, каждое из которых соответствует одному текстовому символу,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символы, представленные в виде двумерных матриц пикселей, сглаживаются, фильтруются для удаления шумов,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нормализуются размеры,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сравниваются с эталонными наборами  и структурными признаками, формируемыми в процессе обучения,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смысловая или контекстная информация м.быть проверена для разрешения неопределенности на предмет корректировки ошибок слов и предложений.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518235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984691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3848" y="260648"/>
            <a:ext cx="3036409" cy="523220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ru-RU" sz="2800" dirty="0" smtClean="0"/>
              <a:t>Машинное зрение</a:t>
            </a:r>
            <a:endParaRPr lang="ru-RU" sz="2800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251520" y="1052736"/>
            <a:ext cx="8712968" cy="4896544"/>
            <a:chOff x="251520" y="908720"/>
            <a:chExt cx="8712968" cy="547260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395537" y="1052736"/>
              <a:ext cx="3937312" cy="57606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Зрение роботов</a:t>
              </a:r>
              <a:endParaRPr lang="ru-RU" dirty="0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395536" y="2035433"/>
              <a:ext cx="4032448" cy="57606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Автомобильные системы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395536" y="3645024"/>
              <a:ext cx="4032448" cy="96575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Система обнаружения препятствий на дороге перед движущимся транспортным средством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4860032" y="1052736"/>
              <a:ext cx="4032448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Видеонаблюдение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4788024" y="3001188"/>
              <a:ext cx="4032448" cy="64807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Система </a:t>
              </a:r>
              <a:r>
                <a:rPr lang="ru-RU" dirty="0" err="1" smtClean="0">
                  <a:solidFill>
                    <a:schemeClr val="tx1"/>
                  </a:solidFill>
                </a:rPr>
                <a:t>стереообнаружения</a:t>
              </a:r>
              <a:r>
                <a:rPr lang="ru-RU" dirty="0" smtClean="0">
                  <a:solidFill>
                    <a:schemeClr val="tx1"/>
                  </a:solidFill>
                </a:rPr>
                <a:t> движения в зоне видеонаблюдения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395536" y="2840229"/>
              <a:ext cx="4032448" cy="50405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Мобильные роботы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4788024" y="2035433"/>
              <a:ext cx="4032448" cy="83444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Система обнаружения и сопровождения движущихся объектов по признаку их движения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251520" y="908720"/>
              <a:ext cx="8712968" cy="547260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395536" y="4581128"/>
            <a:ext cx="4032448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Система автоматической привязки </a:t>
            </a:r>
            <a:r>
              <a:rPr lang="ru-RU" dirty="0" err="1" smtClean="0">
                <a:solidFill>
                  <a:schemeClr val="tx1"/>
                </a:solidFill>
              </a:rPr>
              <a:t>телефрагментов</a:t>
            </a:r>
            <a:r>
              <a:rPr lang="ru-RU" dirty="0" smtClean="0">
                <a:solidFill>
                  <a:schemeClr val="tx1"/>
                </a:solidFill>
              </a:rPr>
              <a:t> к </a:t>
            </a:r>
            <a:r>
              <a:rPr lang="ru-RU" dirty="0" err="1" smtClean="0">
                <a:solidFill>
                  <a:schemeClr val="tx1"/>
                </a:solidFill>
              </a:rPr>
              <a:t>ортофотоизображению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88024" y="3717032"/>
            <a:ext cx="4032448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Система считывания регистрационных номеров автомобилей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788024" y="4653136"/>
            <a:ext cx="4032448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Система считывания номеров </a:t>
            </a:r>
            <a:r>
              <a:rPr lang="ru-RU" dirty="0" err="1" smtClean="0">
                <a:solidFill>
                  <a:schemeClr val="tx1"/>
                </a:solidFill>
              </a:rPr>
              <a:t>ж.д</a:t>
            </a:r>
            <a:r>
              <a:rPr lang="ru-RU" dirty="0" smtClean="0">
                <a:solidFill>
                  <a:schemeClr val="tx1"/>
                </a:solidFill>
              </a:rPr>
              <a:t> вагонов и цистерн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2051720" y="1772816"/>
            <a:ext cx="360040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6516216" y="1700808"/>
            <a:ext cx="288032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4499992" y="908720"/>
            <a:ext cx="360040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5228840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1602789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467544" y="1484784"/>
            <a:ext cx="8389440" cy="5112568"/>
            <a:chOff x="251520" y="908720"/>
            <a:chExt cx="8712968" cy="547260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439010" y="1477303"/>
              <a:ext cx="3937312" cy="57606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Системы анализа и обработки медицинских изображений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439010" y="2401249"/>
              <a:ext cx="3960440" cy="108012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Системы компьютерного анализа </a:t>
              </a:r>
              <a:r>
                <a:rPr lang="ru-RU" dirty="0" err="1" smtClean="0">
                  <a:solidFill>
                    <a:schemeClr val="tx1"/>
                  </a:solidFill>
                </a:rPr>
                <a:t>томографических</a:t>
              </a:r>
              <a:r>
                <a:rPr lang="ru-RU" dirty="0" smtClean="0">
                  <a:solidFill>
                    <a:schemeClr val="tx1"/>
                  </a:solidFill>
                </a:rPr>
                <a:t> изображений для диагностики воспалительных заболеваний пазух и полости носа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4552179" y="4817726"/>
              <a:ext cx="4113169" cy="57606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Системы радиологических обследований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4851319" y="1406230"/>
              <a:ext cx="4032448" cy="57606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Системы компьютерного анализа </a:t>
              </a:r>
              <a:r>
                <a:rPr lang="ru-RU" dirty="0" err="1" smtClean="0">
                  <a:solidFill>
                    <a:schemeClr val="tx1"/>
                  </a:solidFill>
                </a:rPr>
                <a:t>томографических</a:t>
              </a:r>
              <a:r>
                <a:rPr lang="ru-RU" dirty="0" smtClean="0">
                  <a:solidFill>
                    <a:schemeClr val="tx1"/>
                  </a:solidFill>
                </a:rPr>
                <a:t> изображений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4626964" y="4106997"/>
              <a:ext cx="4032448" cy="43204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АРМ врача-рентгенолога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439010" y="4106997"/>
              <a:ext cx="3960440" cy="129614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Система компьютерного анализа медицинской рентгенографической информации для ранней диагностики </a:t>
              </a:r>
              <a:r>
                <a:rPr lang="ru-RU" dirty="0" err="1" smtClean="0">
                  <a:solidFill>
                    <a:schemeClr val="tx1"/>
                  </a:solidFill>
                </a:rPr>
                <a:t>остеопороза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4851319" y="2472322"/>
              <a:ext cx="4032448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Системы компьютерного анализа </a:t>
              </a:r>
              <a:r>
                <a:rPr lang="ru-RU" dirty="0" err="1" smtClean="0">
                  <a:solidFill>
                    <a:schemeClr val="tx1"/>
                  </a:solidFill>
                </a:rPr>
                <a:t>томографических</a:t>
              </a:r>
              <a:r>
                <a:rPr lang="ru-RU" dirty="0" smtClean="0">
                  <a:solidFill>
                    <a:schemeClr val="tx1"/>
                  </a:solidFill>
                </a:rPr>
                <a:t> изображений для оценки степени ожирения у мужчин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251520" y="908720"/>
              <a:ext cx="8712968" cy="547260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2627784" y="332656"/>
            <a:ext cx="4328749" cy="523220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ru-RU" sz="2800" dirty="0" smtClean="0"/>
              <a:t>Медицинские приложения</a:t>
            </a:r>
            <a:endParaRPr lang="ru-RU" sz="2800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4283968" y="980728"/>
            <a:ext cx="720080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3505103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260648"/>
            <a:ext cx="6552728" cy="830997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Автоматизация измерений и технические контроль</a:t>
            </a:r>
            <a:endParaRPr lang="ru-RU" sz="2400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2123728" y="1700808"/>
            <a:ext cx="5184576" cy="4752528"/>
            <a:chOff x="251520" y="908720"/>
            <a:chExt cx="8712968" cy="547260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493547" y="1987826"/>
              <a:ext cx="7920411" cy="847869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Система автоматического выделения и фильтрация следа частиц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493547" y="3066932"/>
              <a:ext cx="7920411" cy="1080119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Система автоматизированного бесконтактного измерения объема круглых лесоматериалов 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493547" y="4454353"/>
              <a:ext cx="7920411" cy="1503541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Система компенсации геометрических искажений и бесшовной сшивки изображений, получаемых от многокамерных систем </a:t>
              </a:r>
              <a:r>
                <a:rPr lang="ru-RU" dirty="0" err="1" smtClean="0">
                  <a:solidFill>
                    <a:schemeClr val="tx1"/>
                  </a:solidFill>
                </a:rPr>
                <a:t>видеоввода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251520" y="908720"/>
              <a:ext cx="8712968" cy="547260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Стрелка вниз 11"/>
          <p:cNvSpPr/>
          <p:nvPr/>
        </p:nvSpPr>
        <p:spPr>
          <a:xfrm>
            <a:off x="4211960" y="1268760"/>
            <a:ext cx="1008112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856872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467544" y="3429000"/>
            <a:ext cx="8424936" cy="280076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200" b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Процесс самообучения</a:t>
            </a:r>
            <a:r>
              <a:rPr kumimoji="0" lang="ru-RU" sz="2200" b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системы –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приобретени</a:t>
            </a:r>
            <a:r>
              <a:rPr lang="ru-RU" sz="22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способности к выработке </a:t>
            </a:r>
            <a:r>
              <a:rPr lang="ru-RU" sz="22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одинаковых реакций на изображения объектов одного и того же образа и различных реакций на изображения различных образов,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без подсказки учителя.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Роль учителя при этом состоит лишь в подсказке системе некоторого объективного свойства, одинакового для всех образов и определяющего способность к разделению множества объектов на образы.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47864" y="188640"/>
            <a:ext cx="2525307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НЕЙРОННЫЕ СЕТИ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980728"/>
            <a:ext cx="8352928" cy="193899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Нейронные вычисления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это теория разработки и исследования систем обработки информации, использующих механизмы восприятия и переработки информации естественных информационных систем – мозга человека и животных.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3923928" y="3068960"/>
            <a:ext cx="1008112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67544" y="4005064"/>
            <a:ext cx="8496944" cy="193899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Адаптация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—процесс изменения параметров и структуры системы, а возможно, и управляющих воздействий, на основе текущей информации с целью достижения определенного состояния системы при начальной неопределенности и изменяющихся условиях работы.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39552" y="625044"/>
            <a:ext cx="8352928" cy="283154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Обучение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процесс выработки в некоторой системе той или иной реакции на группы внешних идентичных сигналов путем многократного воздействия на систему внешней корректировки. Такую внешнюю корректировку в обучении принято называть "поощрениями" и "наказаниями". Механизм генерации этой корректировки практически полностью определяет алгоритм обучения.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Самообучение отличается от обучения тем, что здесь дополнительная информация о верности реакции системе не сообщается.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97346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Нейросетевые</a:t>
            </a:r>
            <a:r>
              <a:rPr lang="ru-RU" dirty="0" smtClean="0"/>
              <a:t> методы распознавания человека по изображению лица</a:t>
            </a:r>
          </a:p>
          <a:p>
            <a:r>
              <a:rPr lang="ru-RU" dirty="0" err="1" smtClean="0"/>
              <a:t>Нейросетевые</a:t>
            </a:r>
            <a:r>
              <a:rPr lang="ru-RU" dirty="0" smtClean="0"/>
              <a:t> методы, основанные на применении различных типов искусственных нейронных сетей (ИНС, в дальнейшем просто нейронные сети, НС), в последнее время получили широкое распространение. Основные задачи, решаемые при помощи нейронных сетей [3,6,9,10,21]: - разбиение пространства признаков на области, соответствующие классам (классификация, распознавание, кластеризация); - извлечение ключевых характеристик, сжатие и реконструкция об- разов; - аппроксимация функции многих переменных с любой заданной точностью; - прогнозирование временных рядов; - ассоциативная память; - решение </a:t>
            </a:r>
            <a:r>
              <a:rPr lang="ru-RU" dirty="0" err="1" smtClean="0"/>
              <a:t>оптимизационно-комбинаторных</a:t>
            </a:r>
            <a:r>
              <a:rPr lang="ru-RU" dirty="0" smtClean="0"/>
              <a:t> задач; - </a:t>
            </a:r>
            <a:r>
              <a:rPr lang="ru-RU" dirty="0" err="1" smtClean="0"/>
              <a:t>топологически</a:t>
            </a:r>
            <a:r>
              <a:rPr lang="ru-RU" dirty="0" smtClean="0"/>
              <a:t> упорядоченное преобразование пространства; - распознавание с учётом топологии пространства.</a:t>
            </a:r>
            <a:endParaRPr lang="ru-RU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87824" y="692696"/>
            <a:ext cx="3152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Архитектура нейронных сетей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126876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Большинство нейронных сетей состоят из формальных нейронов 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060848"/>
            <a:ext cx="433387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438516" y="3244334"/>
            <a:ext cx="22669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Формальный нейрон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05064"/>
            <a:ext cx="828092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54868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По характеру формирования связей нейронные сети могут быть следующих видов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780928"/>
            <a:ext cx="76328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Обучение с учителем. Связи настраиваются в процессе обучения, причём эталонные значения результатов работы известны. • Самообучение (обучение без учителя). Эталонные результаты неизвестны (не нужны), сеть в процессе обучения должна организовать входные образы на основе их подобия. • Фиксированные связи. Определяются характером решаемой за- дачи (например, в оптимизационных задачах). Нейронные сети могут также отличаться типом входной </a:t>
            </a:r>
            <a:r>
              <a:rPr lang="ru-RU" dirty="0" err="1" smtClean="0"/>
              <a:t>информа</a:t>
            </a:r>
            <a:r>
              <a:rPr lang="ru-RU" dirty="0" smtClean="0"/>
              <a:t>- </a:t>
            </a:r>
            <a:r>
              <a:rPr lang="ru-RU" dirty="0" err="1" smtClean="0"/>
              <a:t>ции</a:t>
            </a:r>
            <a:r>
              <a:rPr lang="ru-RU" dirty="0" smtClean="0"/>
              <a:t> (двоичная, аналоговая и т.п.) и методом обучения.</a:t>
            </a:r>
          </a:p>
          <a:p>
            <a:endParaRPr lang="ru-RU" dirty="0" smtClean="0"/>
          </a:p>
          <a:p>
            <a:r>
              <a:rPr lang="ru-RU" sz="1400" dirty="0" smtClean="0"/>
              <a:t>Файл. Учебник распознавания </a:t>
            </a:r>
            <a:r>
              <a:rPr lang="ru-RU" sz="1400" dirty="0" err="1" smtClean="0"/>
              <a:t>лиц.Белоруссия</a:t>
            </a:r>
            <a:endParaRPr lang="ru-RU" sz="1400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827584" y="260648"/>
            <a:ext cx="7812360" cy="74375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Основы теории анализа и распознавания изображений.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4F81BD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M = \cup \Omega _{i} (i = 1..m)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124744"/>
            <a:ext cx="295232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\omega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916832"/>
            <a:ext cx="668139" cy="41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Прямая со стрелкой 7"/>
          <p:cNvCxnSpPr/>
          <p:nvPr/>
        </p:nvCxnSpPr>
        <p:spPr>
          <a:xfrm flipH="1">
            <a:off x="1835696" y="1700808"/>
            <a:ext cx="1224136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55576" y="2492896"/>
            <a:ext cx="115212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объекты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771800" y="1844824"/>
            <a:ext cx="18197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 smtClean="0"/>
              <a:t>x</a:t>
            </a:r>
            <a:r>
              <a:rPr lang="ru-RU" sz="2800" baseline="-25000" dirty="0" err="1" smtClean="0"/>
              <a:t>j</a:t>
            </a:r>
            <a:r>
              <a:rPr lang="ru-RU" sz="2800" dirty="0" smtClean="0"/>
              <a:t>, </a:t>
            </a:r>
            <a:r>
              <a:rPr lang="ru-RU" sz="2800" dirty="0" err="1" smtClean="0"/>
              <a:t>j=</a:t>
            </a:r>
            <a:r>
              <a:rPr lang="ru-RU" sz="2800" dirty="0" smtClean="0"/>
              <a:t> {1,N}. </a:t>
            </a:r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3059832" y="2420888"/>
            <a:ext cx="115212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признаки объектов</a:t>
            </a:r>
            <a:endParaRPr lang="ru-RU" dirty="0"/>
          </a:p>
        </p:txBody>
      </p:sp>
      <p:grpSp>
        <p:nvGrpSpPr>
          <p:cNvPr id="18" name="Группа 17"/>
          <p:cNvGrpSpPr/>
          <p:nvPr/>
        </p:nvGrpSpPr>
        <p:grpSpPr>
          <a:xfrm>
            <a:off x="323528" y="3284984"/>
            <a:ext cx="8424936" cy="1224052"/>
            <a:chOff x="395536" y="3190418"/>
            <a:chExt cx="8967741" cy="1183978"/>
          </a:xfrm>
        </p:grpSpPr>
        <p:pic>
          <p:nvPicPr>
            <p:cNvPr id="37891" name="Рисунок 17" descr="I(\omega )=(x_{1}(\omega ), \dots , x_{N}(\omega ))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267744" y="3284984"/>
              <a:ext cx="4187542" cy="43204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890" name="Рисунок 18" descr="x_{j}(\omega )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59632" y="4005064"/>
              <a:ext cx="720080" cy="3600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892" name="Rectangle 4"/>
            <p:cNvSpPr>
              <a:spLocks noChangeArrowheads="1"/>
            </p:cNvSpPr>
            <p:nvPr/>
          </p:nvSpPr>
          <p:spPr bwMode="auto">
            <a:xfrm>
              <a:off x="395536" y="3190418"/>
              <a:ext cx="18002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just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Описание объекта </a:t>
              </a:r>
              <a:endPara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7893" name="Rectangle 5"/>
            <p:cNvSpPr>
              <a:spLocks noChangeArrowheads="1"/>
            </p:cNvSpPr>
            <p:nvPr/>
          </p:nvSpPr>
          <p:spPr bwMode="auto">
            <a:xfrm>
              <a:off x="539552" y="4005064"/>
              <a:ext cx="86409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just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если </a:t>
              </a:r>
              <a:endPara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7894" name="Rectangle 6"/>
            <p:cNvSpPr>
              <a:spLocks noChangeArrowheads="1"/>
            </p:cNvSpPr>
            <p:nvPr/>
          </p:nvSpPr>
          <p:spPr bwMode="auto">
            <a:xfrm>
              <a:off x="2195735" y="4005064"/>
              <a:ext cx="7090893" cy="357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just" defTabSz="914400" rtl="0" eaLnBrk="1" fontAlgn="t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принимает значение из множества допустимых значений.</a:t>
              </a:r>
              <a:endPara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6516216" y="3356992"/>
              <a:ext cx="2847061" cy="369332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ru-RU" dirty="0" smtClean="0">
                  <a:solidFill>
                    <a:srgbClr val="000000"/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называют стандартным, </a:t>
              </a:r>
              <a:endParaRPr lang="ru-RU" dirty="0"/>
            </a:p>
          </p:txBody>
        </p:sp>
      </p:grpSp>
      <p:pic>
        <p:nvPicPr>
          <p:cNvPr id="37910" name="Picture 2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725144"/>
            <a:ext cx="8712968" cy="199258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8" name="Picture 18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827584" y="0"/>
            <a:ext cx="7704856" cy="652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I_{0}(\Omega _{1}\dots \Omega _{m})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60648"/>
            <a:ext cx="3024336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24" name="Picture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8424936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8199185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76672"/>
            <a:ext cx="8064896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92696"/>
            <a:ext cx="5112568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548680"/>
            <a:ext cx="3312368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899592" y="73512"/>
            <a:ext cx="6552728" cy="866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Персептроны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rgbClr val="4F81BD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Персептрон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980728"/>
            <a:ext cx="7128792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ВОПРОСЫ: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1989</TotalTime>
  <Words>3066</Words>
  <Application>Microsoft Office PowerPoint</Application>
  <PresentationFormat>Экран (4:3)</PresentationFormat>
  <Paragraphs>434</Paragraphs>
  <Slides>80</Slides>
  <Notes>21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80</vt:i4>
      </vt:variant>
    </vt:vector>
  </HeadingPairs>
  <TitlesOfParts>
    <vt:vector size="81" baseType="lpstr">
      <vt:lpstr>Тема Office</vt:lpstr>
      <vt:lpstr>Кафедра  Информатики и Компьютерного дизайна</vt:lpstr>
      <vt:lpstr>Лекция 11. Машинное зрение</vt:lpstr>
      <vt:lpstr>Слайд 3</vt:lpstr>
      <vt:lpstr>Слайд 4</vt:lpstr>
      <vt:lpstr>1. Машинное зрение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Слайд 69</vt:lpstr>
      <vt:lpstr>Слайд 70</vt:lpstr>
      <vt:lpstr>Слайд 71</vt:lpstr>
      <vt:lpstr>Слайд 72</vt:lpstr>
      <vt:lpstr>Слайд 73</vt:lpstr>
      <vt:lpstr>Слайд 74</vt:lpstr>
      <vt:lpstr>Слайд 75</vt:lpstr>
      <vt:lpstr>Слайд 76</vt:lpstr>
      <vt:lpstr>Слайд 77</vt:lpstr>
      <vt:lpstr>Слайд 78</vt:lpstr>
      <vt:lpstr>Слайд 79</vt:lpstr>
      <vt:lpstr>ВОПРОСЫ: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Кафедра  Информатики и Компьютерного дизайна</dc:title>
  <dc:creator>Татьяна</dc:creator>
  <cp:lastModifiedBy>Татьяна Мусаева</cp:lastModifiedBy>
  <cp:revision>325</cp:revision>
  <dcterms:created xsi:type="dcterms:W3CDTF">2013-08-31T17:28:20Z</dcterms:created>
  <dcterms:modified xsi:type="dcterms:W3CDTF">2014-11-30T17:48:21Z</dcterms:modified>
</cp:coreProperties>
</file>