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2"/>
  </p:notesMasterIdLst>
  <p:sldIdLst>
    <p:sldId id="334" r:id="rId2"/>
    <p:sldId id="335" r:id="rId3"/>
    <p:sldId id="376" r:id="rId4"/>
    <p:sldId id="412" r:id="rId5"/>
    <p:sldId id="377" r:id="rId6"/>
    <p:sldId id="430" r:id="rId7"/>
    <p:sldId id="458" r:id="rId8"/>
    <p:sldId id="411" r:id="rId9"/>
    <p:sldId id="402" r:id="rId10"/>
    <p:sldId id="417" r:id="rId11"/>
    <p:sldId id="418" r:id="rId12"/>
    <p:sldId id="413" r:id="rId13"/>
    <p:sldId id="416" r:id="rId14"/>
    <p:sldId id="433" r:id="rId15"/>
    <p:sldId id="432" r:id="rId16"/>
    <p:sldId id="459" r:id="rId17"/>
    <p:sldId id="434" r:id="rId18"/>
    <p:sldId id="435" r:id="rId19"/>
    <p:sldId id="465" r:id="rId20"/>
    <p:sldId id="466" r:id="rId21"/>
    <p:sldId id="437" r:id="rId22"/>
    <p:sldId id="438" r:id="rId23"/>
    <p:sldId id="439" r:id="rId24"/>
    <p:sldId id="436" r:id="rId25"/>
    <p:sldId id="441" r:id="rId26"/>
    <p:sldId id="440" r:id="rId27"/>
    <p:sldId id="442" r:id="rId28"/>
    <p:sldId id="455" r:id="rId29"/>
    <p:sldId id="443" r:id="rId30"/>
    <p:sldId id="456" r:id="rId31"/>
    <p:sldId id="457" r:id="rId32"/>
    <p:sldId id="447" r:id="rId33"/>
    <p:sldId id="451" r:id="rId34"/>
    <p:sldId id="450" r:id="rId35"/>
    <p:sldId id="449" r:id="rId36"/>
    <p:sldId id="448" r:id="rId37"/>
    <p:sldId id="454" r:id="rId38"/>
    <p:sldId id="467" r:id="rId39"/>
    <p:sldId id="452" r:id="rId40"/>
    <p:sldId id="461" r:id="rId41"/>
    <p:sldId id="462" r:id="rId42"/>
    <p:sldId id="463" r:id="rId43"/>
    <p:sldId id="464" r:id="rId44"/>
    <p:sldId id="383" r:id="rId45"/>
    <p:sldId id="337" r:id="rId46"/>
    <p:sldId id="391" r:id="rId47"/>
    <p:sldId id="382" r:id="rId48"/>
    <p:sldId id="381" r:id="rId49"/>
    <p:sldId id="380" r:id="rId50"/>
    <p:sldId id="392" r:id="rId51"/>
    <p:sldId id="393" r:id="rId52"/>
    <p:sldId id="394" r:id="rId53"/>
    <p:sldId id="395" r:id="rId54"/>
    <p:sldId id="401" r:id="rId55"/>
    <p:sldId id="396" r:id="rId56"/>
    <p:sldId id="285" r:id="rId57"/>
    <p:sldId id="270" r:id="rId58"/>
    <p:sldId id="273" r:id="rId59"/>
    <p:sldId id="274" r:id="rId60"/>
    <p:sldId id="275" r:id="rId61"/>
    <p:sldId id="277" r:id="rId62"/>
    <p:sldId id="278" r:id="rId63"/>
    <p:sldId id="279" r:id="rId64"/>
    <p:sldId id="280" r:id="rId65"/>
    <p:sldId id="281" r:id="rId66"/>
    <p:sldId id="283" r:id="rId67"/>
    <p:sldId id="284" r:id="rId68"/>
    <p:sldId id="342" r:id="rId69"/>
    <p:sldId id="343" r:id="rId70"/>
    <p:sldId id="344" r:id="rId71"/>
    <p:sldId id="355" r:id="rId72"/>
    <p:sldId id="356" r:id="rId73"/>
    <p:sldId id="345" r:id="rId74"/>
    <p:sldId id="346" r:id="rId75"/>
    <p:sldId id="347" r:id="rId76"/>
    <p:sldId id="336" r:id="rId77"/>
    <p:sldId id="351" r:id="rId78"/>
    <p:sldId id="350" r:id="rId79"/>
    <p:sldId id="352" r:id="rId80"/>
    <p:sldId id="353" r:id="rId81"/>
    <p:sldId id="354" r:id="rId82"/>
    <p:sldId id="309" r:id="rId83"/>
    <p:sldId id="312" r:id="rId84"/>
    <p:sldId id="340" r:id="rId85"/>
    <p:sldId id="341" r:id="rId86"/>
    <p:sldId id="357" r:id="rId87"/>
    <p:sldId id="358" r:id="rId88"/>
    <p:sldId id="359" r:id="rId89"/>
    <p:sldId id="360" r:id="rId90"/>
    <p:sldId id="311" r:id="rId91"/>
    <p:sldId id="310" r:id="rId92"/>
    <p:sldId id="316" r:id="rId93"/>
    <p:sldId id="317" r:id="rId94"/>
    <p:sldId id="318" r:id="rId95"/>
    <p:sldId id="319" r:id="rId96"/>
    <p:sldId id="320" r:id="rId97"/>
    <p:sldId id="321" r:id="rId98"/>
    <p:sldId id="322" r:id="rId99"/>
    <p:sldId id="323" r:id="rId100"/>
    <p:sldId id="324" r:id="rId101"/>
    <p:sldId id="325" r:id="rId102"/>
    <p:sldId id="326" r:id="rId103"/>
    <p:sldId id="327" r:id="rId104"/>
    <p:sldId id="328" r:id="rId105"/>
    <p:sldId id="329" r:id="rId106"/>
    <p:sldId id="330" r:id="rId107"/>
    <p:sldId id="331" r:id="rId108"/>
    <p:sldId id="332" r:id="rId109"/>
    <p:sldId id="333" r:id="rId110"/>
    <p:sldId id="304" r:id="rId111"/>
    <p:sldId id="305" r:id="rId112"/>
    <p:sldId id="306" r:id="rId113"/>
    <p:sldId id="307" r:id="rId114"/>
    <p:sldId id="308" r:id="rId115"/>
    <p:sldId id="424" r:id="rId116"/>
    <p:sldId id="425" r:id="rId117"/>
    <p:sldId id="426" r:id="rId118"/>
    <p:sldId id="427" r:id="rId119"/>
    <p:sldId id="428" r:id="rId120"/>
    <p:sldId id="429" r:id="rId1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1" d="100"/>
          <a:sy n="51" d="100"/>
        </p:scale>
        <p:origin x="-293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ED90B-F0A0-4797-B0DF-2928D10EF33A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A3F90-522B-4944-BB85-54BDA5E9A0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F29BE-FD75-4C40-9DC0-557512CEAFDB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AA40F-2209-420D-87D4-4FEB13E06D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3F11F-5A6E-4D3E-8ACC-1499DB1E305F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471E4-5F1D-4D41-A7AF-6414FB8B97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1F197-C97F-4E84-A97F-FEFAD7A144BE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0EC8E-D7B0-4820-A923-EC9AF13C1F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2E703-D026-44AD-B0F9-6703A63C37B2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EDB10-B00E-45EF-A9CC-02B54FE567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05068-3FD7-4138-B1F7-5EFECF5CEA75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34C45-7D18-4544-9F28-851CED51C3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CFD91-AD98-48A2-9394-90D2C9ADA59B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E0D3F-EBFE-4127-BCEA-1C83FF61DB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7FB87-4B2D-4F1A-A31B-0CFB11D40E45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ACB3-C8B8-4BC9-A850-E7420856B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35F4E-234B-4DD0-A529-50DA7B0318BE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D2A0E-1E30-4ACB-AF79-8C220C4105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D539B-86E7-4FEF-803A-9F3857A932D4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8F7F8-22FA-4872-BF16-0E0F7A6AE1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67C5B-4547-4316-A0E4-E3E394FF0331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68B60-1B7A-45CA-B488-48B97068AA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F855D-37BB-46D4-A263-B98D1A737CD4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B2950-B871-435B-95EC-EEE6EE08EC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6595" y="274694"/>
            <a:ext cx="8232322" cy="58578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38875"/>
            <a:ext cx="2135188" cy="4651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51575"/>
            <a:ext cx="2897188" cy="4524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38875"/>
            <a:ext cx="2135188" cy="4651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CAD87-BFB3-4AA1-85D4-1725BE36F5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D3DA0-0647-4FD3-B97E-67439FFCF6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C46C86-53A2-4759-B24A-EEB4C411E0B6}" type="datetimeFigureOut">
              <a:rPr lang="ru-RU"/>
              <a:pPr>
                <a:defRPr/>
              </a:pPr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625F56-012C-4286-98CA-424A0501C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http://ivt.psati.ru/metods/ChMV/Uch_ChMV_AKch/Fig_5_1_1a.PNG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5" Type="http://schemas.openxmlformats.org/officeDocument/2006/relationships/image" Target="http://ivt.psati.ru/metods/ChMV/Uch_ChMV_AKch/Fig_5_1_2.png" TargetMode="External"/><Relationship Id="rId4" Type="http://schemas.openxmlformats.org/officeDocument/2006/relationships/image" Target="../media/image40.png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5" Type="http://schemas.openxmlformats.org/officeDocument/2006/relationships/image" Target="http://ivt.psati.ru/metods/ChMV/Uch_ChMV_AKch/Fig_5_2_2.PNG" TargetMode="External"/><Relationship Id="rId4" Type="http://schemas.openxmlformats.org/officeDocument/2006/relationships/image" Target="../media/image44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900113" y="260350"/>
            <a:ext cx="7772400" cy="18732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Кафедра </a:t>
            </a:r>
            <a:br>
              <a:rPr lang="ru-RU" dirty="0" smtClean="0"/>
            </a:br>
            <a:r>
              <a:rPr lang="ru-RU" dirty="0" smtClean="0"/>
              <a:t>Информатики и Компьютерного дизайна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2988" y="5445125"/>
            <a:ext cx="7561262" cy="914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cs typeface="Aharoni" pitchFamily="2" charset="-79"/>
              </a:rPr>
              <a:t>Доцент, к.т.н. Мусаева Татьяна </a:t>
            </a:r>
            <a:r>
              <a:rPr lang="ru-RU" sz="2400" b="1" dirty="0" err="1">
                <a:cs typeface="Aharoni" pitchFamily="2" charset="-79"/>
              </a:rPr>
              <a:t>Вагифовна</a:t>
            </a:r>
            <a:r>
              <a:rPr lang="ru-RU" sz="2400" b="1" dirty="0">
                <a:cs typeface="Aharoni" pitchFamily="2" charset="-79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cs typeface="Aharoni" pitchFamily="2" charset="-79"/>
              </a:rPr>
              <a:t>каб.418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47813" y="2492375"/>
            <a:ext cx="6192837" cy="23050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 smtClean="0"/>
              <a:t>Технологии искусственного интеллекта в дизайне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424862" cy="11525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Лекция . </a:t>
            </a:r>
            <a:b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Технология проектирования структуры и состава</a:t>
            </a:r>
            <a:b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информационной системы.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844675"/>
            <a:ext cx="8445500" cy="47513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4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ВОПРОСЫ:</a:t>
            </a:r>
          </a:p>
          <a:p>
            <a:pPr algn="ctr" eaLnBrk="1" hangingPunct="1">
              <a:buFont typeface="Arial" charset="0"/>
              <a:buNone/>
              <a:defRPr/>
            </a:pPr>
            <a:endParaRPr lang="ru-RU" sz="40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eaLnBrk="1" hangingPunct="1">
              <a:buFont typeface="Arial" charset="0"/>
              <a:buAutoNum type="arabicPeriod"/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</a:t>
            </a:r>
          </a:p>
          <a:p>
            <a:pPr marL="514350" indent="-514350" eaLnBrk="1" hangingPunct="1">
              <a:buFont typeface="Arial" charset="0"/>
              <a:buAutoNum type="arabicPeriod"/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Свойства системы искусственного интеллекта.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Общая структура информационной интеллектуальной системы.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Онтология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5.Проектирования сложных систем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sz="2400" dirty="0" smtClean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defRPr/>
            </a:pPr>
            <a:endParaRPr lang="ru-RU" sz="240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defRPr/>
            </a:pPr>
            <a:endParaRPr lang="ru-RU" sz="36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23528" y="1052736"/>
            <a:ext cx="8640960" cy="138499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tabLst>
                <a:tab pos="17462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прикладная программная подсистема, ориентированная на сбор, хранение, поиск и обработку документальной и/или фактографической информации.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60648"/>
            <a:ext cx="6120680" cy="58477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1.Информационная система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636912"/>
            <a:ext cx="8640960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современная интерпретация- набор информационных технологий, направленных на поддержку ЖЦ  информации и включающего три основные процесса: </a:t>
            </a:r>
          </a:p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сбор и обработку данных, </a:t>
            </a:r>
          </a:p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управление информацией,</a:t>
            </a:r>
          </a:p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управление данными.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684213" y="404813"/>
            <a:ext cx="7848600" cy="625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8313" y="2522538"/>
            <a:ext cx="8280400" cy="304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174625" algn="l"/>
              </a:tabLst>
            </a:pP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-диалоговый ввод-вывод;</a:t>
            </a:r>
            <a:br>
              <a:rPr lang="ru-RU" sz="3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- логику диалога;</a:t>
            </a:r>
            <a:endParaRPr lang="ru-RU" sz="3200" dirty="0"/>
          </a:p>
          <a:p>
            <a:pPr algn="just" eaLnBrk="0" hangingPunct="0">
              <a:tabLst>
                <a:tab pos="174625" algn="l"/>
              </a:tabLst>
            </a:pP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-прикладную логику обработки данных;</a:t>
            </a:r>
            <a:endParaRPr lang="ru-RU" sz="3200" dirty="0"/>
          </a:p>
          <a:p>
            <a:pPr algn="just" eaLnBrk="0" hangingPunct="0">
              <a:tabLst>
                <a:tab pos="174625" algn="l"/>
              </a:tabLst>
            </a:pP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-логику управления </a:t>
            </a:r>
            <a:r>
              <a:rPr lang="ru-RU" sz="3200" dirty="0" smtClean="0">
                <a:solidFill>
                  <a:srgbClr val="000000"/>
                </a:solidFill>
                <a:cs typeface="Times New Roman" pitchFamily="18" charset="0"/>
              </a:rPr>
              <a:t>данными;</a:t>
            </a:r>
            <a:endParaRPr lang="ru-RU" sz="3200" dirty="0"/>
          </a:p>
          <a:p>
            <a:pPr algn="just" eaLnBrk="0" hangingPunct="0">
              <a:tabLst>
                <a:tab pos="174625" algn="l"/>
              </a:tabLst>
            </a:pP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-операции манипулирования файлами и (или) базами данных.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476250"/>
            <a:ext cx="8424862" cy="157003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 eaLnBrk="0" hangingPunct="0">
              <a:tabLst>
                <a:tab pos="174625" algn="l"/>
              </a:tabLst>
              <a:defRPr/>
            </a:pPr>
            <a:r>
              <a:rPr lang="ru-RU" sz="3200" b="1" dirty="0">
                <a:solidFill>
                  <a:srgbClr val="000000"/>
                </a:solidFill>
                <a:cs typeface="Times New Roman" pitchFamily="18" charset="0"/>
              </a:rPr>
              <a:t>Типовые программные компоненты</a:t>
            </a: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, входящие в состав информационной системы, реализуют:</a:t>
            </a:r>
            <a:endParaRPr lang="ru-RU" sz="32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75928" y="413048"/>
            <a:ext cx="8424936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2. Информационная система является интеллектуальной при наличии функций</a:t>
            </a:r>
            <a:r>
              <a:rPr lang="ru-RU" sz="2800" dirty="0" smtClean="0"/>
              <a:t> (функции представления и обработки знаний, рассуждения и общения) </a:t>
            </a:r>
            <a:r>
              <a:rPr lang="ru-RU" sz="2800" b="1" dirty="0" smtClean="0"/>
              <a:t>: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2636912"/>
            <a:ext cx="8424936" cy="310854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Знания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это совокупность сведений о сущностях (объектах, предметах, явлениях, процессах) реального мира, их свойствах и отношениях между ними в определенной предметной области, выявленные закономерности предметной области (принципы, связи, законы), позволяющие решать задачи в этой области.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251520" y="1340768"/>
            <a:ext cx="8640960" cy="52629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лучение и накапливание знаний об окружающем мире,</a:t>
            </a:r>
          </a:p>
          <a:p>
            <a:pPr algn="just" eaLnBrk="0" hangingPunct="0"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сравнение знаний с предыдущими накопленными;</a:t>
            </a:r>
          </a:p>
          <a:p>
            <a:pPr lvl="0" algn="just" eaLnBrk="0" hangingPunct="0"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получение обобщенных знаний на основе более частных знаний;</a:t>
            </a:r>
          </a:p>
          <a:p>
            <a:pPr algn="just" eaLnBrk="0" hangingPunct="0"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пополнение поступивших знаний с помощью логического вывода, отражающего закономерности в окружающем систему мире или в накопленных ею ранее знаниях, </a:t>
            </a:r>
          </a:p>
          <a:p>
            <a:pPr lvl="0" algn="just" eaLnBrk="0" hangingPunct="0"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получение информации от каналов, аналогичных, используемым человеком при восприятии окружающего мира,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60648"/>
            <a:ext cx="8424936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Справка.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Дмитрий Александрович Поспелов( профессор, д.т.н.) -новы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методы управления сложными системами, создание ЭВМ  новой архитектуры, проблемы искусственного интеллекта.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174685"/>
            <a:ext cx="8640960" cy="440120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 оценивание полезности и непротиворечивости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общение с человеком на языке, близким к естественному человеческому языку,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формировать для себя или по просьбе человека (пользователя) объяснение собственной деятельности,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оказывать пользователю помощь за счет тех знаний, которые хранятся в памяти, и тех логических средств рассуждений, которые присущи системе.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бщая структура интеллектуальной систем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727280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99592" y="260648"/>
            <a:ext cx="70567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3. Общая структура информационной интеллектуальной системы</a:t>
            </a:r>
            <a:endParaRPr lang="ru-RU" sz="16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640960" cy="76944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БЛОК : База знаний -совокупность сред, хранящих знания различных типов.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96752"/>
            <a:ext cx="8640960" cy="4308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фактов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(данных) хранит конкретные данные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700808"/>
            <a:ext cx="8640960" cy="4308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правил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простые выражения (продукции).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809" name="Rectangle 1"/>
          <p:cNvSpPr>
            <a:spLocks noChangeArrowheads="1"/>
          </p:cNvSpPr>
          <p:nvPr/>
        </p:nvSpPr>
        <p:spPr bwMode="auto">
          <a:xfrm>
            <a:off x="251520" y="2276872"/>
            <a:ext cx="8640960" cy="76944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процедур -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прикладные программы, выполняющие преобразования и вычисления.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3140968"/>
            <a:ext cx="8640960" cy="76944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закономерностей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различные сведения, относящиеся к особенностям той среды, в которой действует система.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4149080"/>
            <a:ext cx="8640960" cy="212365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метазнаний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(база знаний о себе) содержит описание самой системы и способов ее функционирования, сведения о том: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как внутри системы представляются единицы информации различного типа,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как взаимодействуют различные компоненты системы,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как было получено решение задачи.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ChangeArrowheads="1"/>
          </p:cNvSpPr>
          <p:nvPr/>
        </p:nvSpPr>
        <p:spPr bwMode="auto">
          <a:xfrm>
            <a:off x="251520" y="332656"/>
            <a:ext cx="8568952" cy="1785104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База целей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содержит целевые структуры(сценарии), позволяющие организовать процессы движения от исходных фактов, правил, процедур к достижению той цели, которая поступила в систему от пользователя, либо была сформулирована самой системой в процессе ее деятельности в проблемной среде.</a:t>
            </a:r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323528" y="2276872"/>
            <a:ext cx="8568952" cy="212365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Управления базами знаний -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управление всеми базами, входящими в базу знаний, и организацию их взаимодействия. С ее же помощью реализуются связи баз знаний с внешней средой. </a:t>
            </a:r>
          </a:p>
          <a:p>
            <a:pPr algn="just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Таким образом, машина базы знаний осуществляет первую функцию интеллектуальной системы.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352928" cy="1785104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Блок дедуктивного вывода(частное из общего) осуществляет дедуктивные рассуждения, с помощью которых из закономерностей из базы знаний, фактов из базы фактов и правил из базы правил выводятся новые факты  и осуществляется поиск путей решения задач, по сценариям при заданной конечной цели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996952"/>
            <a:ext cx="8352928" cy="1107996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блоки индуктивного и правдоподобного выводов (общее из частного)-  реализация рассуждений, которые не носят дедуктивного характера, т.е. для поиска по аналогии.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437112"/>
            <a:ext cx="8352928" cy="76944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блок планирования используется в задачах планирования решений совместно с блоком дедуктивного вывода.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395536" y="5589240"/>
            <a:ext cx="8352928" cy="769441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назначение блока функциональных преобразований состоит в решении задач расчетно-логического и алгоритмического типов.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5896" y="188640"/>
            <a:ext cx="2376264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БЛОК</a:t>
            </a:r>
            <a:r>
              <a:rPr lang="ru-RU" dirty="0" smtClean="0"/>
              <a:t> </a:t>
            </a:r>
            <a:r>
              <a:rPr lang="ru-RU" b="1" dirty="0" smtClean="0"/>
              <a:t>Решатель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>
            <a:spLocks noChangeArrowheads="1"/>
          </p:cNvSpPr>
          <p:nvPr/>
        </p:nvSpPr>
        <p:spPr bwMode="auto">
          <a:xfrm>
            <a:off x="539552" y="692696"/>
            <a:ext cx="7992888" cy="3108543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БЛОК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Интерфейс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функция общения - реализуется как с помощью компоненты естественно-языкового интерфейса, так и с помощью рецепторов и эффекторов, которые осуществляют так называемое невербальное общение и используются в интеллектуальных роботах.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3528" y="3140968"/>
            <a:ext cx="8352928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совместное использование данных: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экспертами в определенной предметной области,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программными агентами;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повторное использование знаний,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возможность модификации,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отделение оперативных знаний от знаний в предметной области,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анализ знаний,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создание спецификаций.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75856" y="2420888"/>
            <a:ext cx="2290242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создания </a:t>
            </a:r>
            <a:endParaRPr lang="ru-RU" sz="2400" dirty="0"/>
          </a:p>
        </p:txBody>
      </p:sp>
      <p:sp>
        <p:nvSpPr>
          <p:cNvPr id="8" name="Стрелка вниз 7"/>
          <p:cNvSpPr/>
          <p:nvPr/>
        </p:nvSpPr>
        <p:spPr>
          <a:xfrm>
            <a:off x="4139952" y="2924944"/>
            <a:ext cx="72008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836712"/>
            <a:ext cx="8568952" cy="156966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Онтоло́гия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раздел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философии, изучающий фундаментальные принципы бытия, его наиболее общие сущности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категории,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структуру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закономерности.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Инф.технологиях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описание множества объектов и связей между ними.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059832" y="260648"/>
            <a:ext cx="3024336" cy="504056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3600" b="1" dirty="0" smtClean="0"/>
              <a:t>4.Онтология</a:t>
            </a:r>
            <a:endParaRPr lang="ru-RU" sz="36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628800"/>
            <a:ext cx="8352928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Способы представления абстрактных понятий (действия, время, физические объекты и убеждения) называют онтологической инженерией.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76672"/>
            <a:ext cx="8352928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Фрейм -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структура данных 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слот(атрибут)) для представления и описания стереотипных объектов, событий или ситуаций.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3212976"/>
            <a:ext cx="8352928" cy="158417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ru-RU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Разработка онтологий – описание предметной области (создание тезауруса) , использование терминов и отношений между ними.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5085184"/>
            <a:ext cx="8352928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Отображение онтологий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ontology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alignment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 —процесс установления соответствий между понятиями (концептами) нескольких онтологий. Множество таких соответствий и называется «отображением».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816" y="620688"/>
            <a:ext cx="353667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Примеры онтологий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628800"/>
            <a:ext cx="8712968" cy="45243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терминология в различных областях (товары, услуги)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унифицированный медицинский язык,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унифицированные словари,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словарь лекарств,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язык разметки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web-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агентов,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язык кодирования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знаний для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web-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агентов осуществляющих поиск информации.</a:t>
            </a: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332656"/>
            <a:ext cx="7632848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Наша задача- построение базы знаний на основе онтологий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484784"/>
            <a:ext cx="8479716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Объектно-ориентированное проектирование на базе создания классификаторов предметной области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564904"/>
            <a:ext cx="8532440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Онтология  вместе с экземпляром классов образует базу знаний, описание: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491880" y="3717032"/>
            <a:ext cx="194421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95536" y="4221088"/>
            <a:ext cx="8352928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Понятий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(классов) 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Классы содержат объекты,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Свойства каждого понятия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включая объекты,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Атрибуты понятия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(слоты(роли или свойства),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Ограничения, наложенные на слоты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(фацеты (ограничение ролей))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332656"/>
            <a:ext cx="623773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Процесс создания онтологии включает: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3707904" y="980728"/>
            <a:ext cx="1872208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23528" y="1628800"/>
            <a:ext cx="8388424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Определение класса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понятия);</a:t>
            </a:r>
          </a:p>
          <a:p>
            <a:pPr algn="just"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Построение иерархии класса, разбиение на подклассы;</a:t>
            </a:r>
          </a:p>
          <a:p>
            <a:pPr algn="just"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слотов, описание допускаемых ограничений;</a:t>
            </a:r>
          </a:p>
          <a:p>
            <a:pPr algn="just"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Заполнение слотов.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4653136"/>
            <a:ext cx="8352928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Проверка- создание списка вопросов на которые должна ответить созданная база знаний, основанная на онтологии.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276618"/>
            <a:ext cx="8352928" cy="569386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  <a:tab pos="449263" algn="l"/>
              </a:tabLst>
            </a:pP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</a:t>
            </a:r>
            <a:r>
              <a:rPr kumimoji="0" lang="ru-RU" altLang="zh-CN" sz="2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существует единственного правильного способа моделирования предметной области –существуют жизнеспособные альтернативы.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  <a:tab pos="449263" algn="l"/>
              </a:tabLst>
            </a:pP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Лучшее решение почти всегда зависит от предполагаемого приложения и ожидаемых расширений.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  <a:tab pos="449263" algn="l"/>
              </a:tabLst>
            </a:pPr>
            <a:endParaRPr kumimoji="0" lang="ru-RU" altLang="zh-CN" sz="2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  <a:tab pos="449263" algn="l"/>
              </a:tabLst>
            </a:pP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Разработка онтологии – это обязательно итеративный процесс.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  <a:tab pos="449263" algn="l"/>
              </a:tabLst>
            </a:pPr>
            <a:endParaRPr kumimoji="0" lang="ru-RU" altLang="zh-CN" sz="2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  <a:tab pos="449263" algn="l"/>
              </a:tabLst>
            </a:pP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Понятия в онтологии должны быть близки к объектам (физическим или логическим) и отношениям в интересующей вас предметной области.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  <a:tab pos="449263" algn="l"/>
              </a:tabLst>
            </a:pPr>
            <a:r>
              <a:rPr kumimoji="0" lang="ru-RU" altLang="zh-CN" sz="2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существительные </a:t>
            </a: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(объекты) или </a:t>
            </a:r>
            <a:r>
              <a:rPr kumimoji="0" lang="ru-RU" altLang="zh-CN" sz="2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глаголы</a:t>
            </a:r>
            <a:r>
              <a:rPr kumimoji="0" lang="ru-RU" altLang="zh-CN" sz="2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(отношения) в предложениях, описывающих предметную область.</a:t>
            </a:r>
            <a:endParaRPr kumimoji="0" lang="ru-RU" altLang="zh-CN" sz="2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1"/>
          <p:cNvSpPr>
            <a:spLocks noChangeArrowheads="1"/>
          </p:cNvSpPr>
          <p:nvPr/>
        </p:nvSpPr>
        <p:spPr bwMode="auto">
          <a:xfrm>
            <a:off x="539552" y="692116"/>
            <a:ext cx="8173416" cy="569386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Какую область охватывает онтология?</a:t>
            </a: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чего она будет использована?</a:t>
            </a: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Типы вопросов задаваемые к  системе?</a:t>
            </a: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кого предназначена,</a:t>
            </a:r>
            <a:r>
              <a:rPr kumimoji="0" lang="ru-RU" altLang="zh-CN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поддержка онтологии?</a:t>
            </a:r>
          </a:p>
          <a:p>
            <a:pPr lvl="1" algn="just" eaLnBrk="0" hangingPunct="0">
              <a:tabLst>
                <a:tab pos="228600" algn="l"/>
              </a:tabLst>
            </a:pP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вариантов повторного использования существующих онтологий.</a:t>
            </a: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Перечисление важных терминов в онтологии.</a:t>
            </a: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Определение классов и иерархии </a:t>
            </a: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классов.</a:t>
            </a:r>
            <a:endParaRPr lang="ru-RU" altLang="zh-CN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Определение свойств классов – слотов.</a:t>
            </a: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Определение фацетов слотов (тип значения).</a:t>
            </a:r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r>
              <a:rPr lang="ru-RU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экземпляров.</a:t>
            </a:r>
            <a:endParaRPr lang="ru-RU" sz="2800" dirty="0" smtClean="0"/>
          </a:p>
          <a:p>
            <a:pPr lvl="1" algn="just" eaLnBrk="0" hangingPunct="0">
              <a:buFontTx/>
              <a:buAutoNum type="arabicPeriod"/>
              <a:tabLst>
                <a:tab pos="228600" algn="l"/>
              </a:tabLst>
            </a:pP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3419872" y="2564904"/>
            <a:ext cx="23042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60648"/>
            <a:ext cx="5920019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5.Проектирование сложных систем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99792" y="980728"/>
            <a:ext cx="3936014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Признаки сложных систем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700808"/>
            <a:ext cx="842493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Сложные системы часто являются иерархическими и состоят из взаимозависимых подсистем, которые также м.быть разделены на подсистемы и т.д.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924944"/>
            <a:ext cx="842493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Выбор, какие компоненты в данной системе считаются элементарными, относительно произволен и оставляется на усмотрение исследователя.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221088"/>
            <a:ext cx="8424936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Иерархические системы обычно состоят из многих типов подсистем, по-разному скомбинированных и организованных.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5157192"/>
            <a:ext cx="8424936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Любая работающая сложная подсистема является результатом развития более простой системы.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Сложная система, спроектированная «с нуля», никогда не заработает.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427984" y="1484784"/>
            <a:ext cx="432048" cy="144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</a:blip>
          <a:srcRect/>
          <a:stretch>
            <a:fillRect/>
          </a:stretch>
        </p:blipFill>
        <p:spPr bwMode="auto">
          <a:xfrm>
            <a:off x="611560" y="260648"/>
            <a:ext cx="8136904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31640" y="5949280"/>
            <a:ext cx="7023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Цель разработчиков- иллюзия простоты сложной системы</a:t>
            </a:r>
            <a:endParaRPr lang="ru-RU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contrast="60000"/>
          </a:blip>
          <a:srcRect/>
          <a:stretch>
            <a:fillRect/>
          </a:stretch>
        </p:blipFill>
        <p:spPr bwMode="auto">
          <a:xfrm>
            <a:off x="539552" y="332656"/>
            <a:ext cx="756084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635896" y="5013176"/>
            <a:ext cx="4046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Структура сложной системы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657671"/>
            <a:ext cx="83529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управления движением самолетов: одновременный контроль состояния многих летательных аппаратов; учет параметров: местоположение, скорость, курс. Восприятие каждой новой единицы информации- 5 секунд.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6064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Структура классов и объектов - архитектура системы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10801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Класс 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707904" y="476672"/>
            <a:ext cx="10801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Класс Б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44208" y="476672"/>
            <a:ext cx="10801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Класс 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1052736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А 1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2708920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А 2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4365104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А 3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491880" y="1124744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Б 1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63888" y="2636912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Б 2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372200" y="1124744"/>
            <a:ext cx="14401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 В 1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67544" y="3140968"/>
            <a:ext cx="11521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А2.1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А2.2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А2.3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39552" y="1484784"/>
            <a:ext cx="11521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А1.1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А1.2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А1.3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39552" y="4869160"/>
            <a:ext cx="11521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А3.1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А3.2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35896" y="1628800"/>
            <a:ext cx="11521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Б1.1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Б1.2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07904" y="3068960"/>
            <a:ext cx="11521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Б2.1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Б2.2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Б3.3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588224" y="1556792"/>
            <a:ext cx="11521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Атр</a:t>
            </a:r>
            <a:r>
              <a:rPr lang="ru-RU" dirty="0" smtClean="0"/>
              <a:t> В1.1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В1.2</a:t>
            </a:r>
          </a:p>
          <a:p>
            <a:r>
              <a:rPr lang="ru-RU" dirty="0" err="1" smtClean="0"/>
              <a:t>Атр</a:t>
            </a:r>
            <a:r>
              <a:rPr lang="ru-RU" dirty="0" smtClean="0"/>
              <a:t> В1.3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contrast="60000"/>
          </a:blip>
          <a:srcRect/>
          <a:stretch>
            <a:fillRect/>
          </a:stretch>
        </p:blipFill>
        <p:spPr bwMode="auto">
          <a:xfrm>
            <a:off x="827584" y="476672"/>
            <a:ext cx="734481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187624" y="6165304"/>
            <a:ext cx="72274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/>
              <a:t>Абстракция направлена на наблюдаемое поведение объекта</a:t>
            </a:r>
            <a:endParaRPr lang="ru-RU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683567" y="260648"/>
            <a:ext cx="7549889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23528" y="5589240"/>
            <a:ext cx="849694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Инкапсуляция занимается внутренним устройством, выполняется посредством скрытия информации, т.е внутренних деталей, не влияющих на внешнее поведение.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755576" y="548680"/>
            <a:ext cx="7788495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100392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Абстракция выделяет существенные характеристики некоторого объекта, отличающего его от всех других видов объектов, четко определяет его концептуальные границы с точки зрения наблюдателя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276872"/>
            <a:ext cx="810039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Инкапсуляция – процесс отделения друг от друга элементов объекта, определяющих его устройство и поведение.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3429000"/>
            <a:ext cx="810039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Модульность- свойство системы, которая была разложена на внутренние связные, но слабо связанные между собой модули.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331640" y="4869160"/>
            <a:ext cx="640871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619672" y="5805264"/>
            <a:ext cx="611308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Взаимно дополняют друг друга</a:t>
            </a:r>
            <a:endParaRPr lang="ru-RU" sz="3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395536" y="332656"/>
            <a:ext cx="4986338" cy="604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868144" y="764704"/>
            <a:ext cx="2736304" cy="1938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Иерархия – упорядочивание абстракций, расположение их по уровням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940152" y="3429000"/>
            <a:ext cx="2736304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Основные виды иерархических структур: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структура классов,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структура объектов.</a:t>
            </a:r>
            <a:endParaRPr lang="ru-RU" sz="24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568952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Объект, с точки зрения восприятия человеком, д.быть: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Осязаемый и (или) видимый предмет,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Нечто, воспринимаемое мышлением,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Нечто, на что направлена мысль или действие.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2132856"/>
            <a:ext cx="8568952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 обладает состоянием, поведением, идентичностью;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Структура и поведение похожих объектов определяет общий для них класс;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Термины «экземпляр класса» и «объект» взаимозаменяемы.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5157192"/>
            <a:ext cx="8568952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Состояние объекта характеризуется перечнем всех свойств данного объекта и текущими значениями каждого из этих свойств.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548680"/>
            <a:ext cx="8568952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Объекты подвергаются воздействию и воздействуют на другие объекты.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8568952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Поведение- это то, как объект действует и реагирует; поведение выражается в терминах состояния объекта и передачи сообщений.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211960" y="1628800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23528" y="4581128"/>
            <a:ext cx="8568952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Идентичность- свойство объекта, отличающего его от других.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683568" y="404664"/>
            <a:ext cx="7632848" cy="577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 r="877" b="10959"/>
          <a:stretch>
            <a:fillRect/>
          </a:stretch>
        </p:blipFill>
        <p:spPr bwMode="auto">
          <a:xfrm>
            <a:off x="611560" y="476672"/>
            <a:ext cx="813690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8733" y="5589240"/>
            <a:ext cx="8755755" cy="7078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Класс представляет набор объектов, которые обладают общей структурой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одинаковым поведением.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 r="943" b="6849"/>
          <a:stretch>
            <a:fillRect/>
          </a:stretch>
        </p:blipFill>
        <p:spPr bwMode="auto">
          <a:xfrm>
            <a:off x="827584" y="260648"/>
            <a:ext cx="777686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95536" y="5301208"/>
            <a:ext cx="849694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Наследование- отношение между классами, когда один класс повторяет</a:t>
            </a:r>
          </a:p>
          <a:p>
            <a:pPr algn="just"/>
            <a:r>
              <a:rPr lang="ru-RU" b="1" dirty="0" smtClean="0"/>
              <a:t> структуру и поведение другого класса. </a:t>
            </a:r>
          </a:p>
          <a:p>
            <a:pPr algn="just"/>
            <a:r>
              <a:rPr lang="ru-RU" b="1" dirty="0" smtClean="0"/>
              <a:t>Дочерний класс может унаследовать структуру и поведение родительских классов.</a:t>
            </a:r>
            <a:endParaRPr lang="ru-RU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 r="-980" b="12857"/>
          <a:stretch>
            <a:fillRect/>
          </a:stretch>
        </p:blipFill>
        <p:spPr bwMode="auto">
          <a:xfrm>
            <a:off x="755576" y="260649"/>
            <a:ext cx="7416824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5085184"/>
            <a:ext cx="842305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Классификация –средство упорядочения знаний.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Определение классов и объектов- одна из сложных задач в проектировании, т.к. надо раскрыть ключевые понятия  и механизмы, образующие словарь предметной области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971600" y="764704"/>
            <a:ext cx="7344816" cy="503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43808" y="26064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Проблема классификации</a:t>
            </a:r>
            <a:endParaRPr lang="ru-RU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lum contrast="80000"/>
          </a:blip>
          <a:srcRect/>
          <a:stretch>
            <a:fillRect/>
          </a:stretch>
        </p:blipFill>
        <p:spPr bwMode="auto">
          <a:xfrm>
            <a:off x="1403648" y="404664"/>
            <a:ext cx="6696744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48680"/>
            <a:ext cx="8136904" cy="31085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Результат эксперимента- 93 различных способа классификации </a:t>
            </a:r>
          </a:p>
          <a:p>
            <a:pPr algn="just"/>
            <a:r>
              <a:rPr lang="ru-RU" sz="2800" dirty="0" smtClean="0"/>
              <a:t>1.наиболее распространенный по длине состава выделены 3 группы:</a:t>
            </a:r>
          </a:p>
          <a:p>
            <a:pPr algn="just"/>
            <a:r>
              <a:rPr lang="ru-RU" sz="2800" dirty="0" smtClean="0"/>
              <a:t> 2, 3, 4 вагона.</a:t>
            </a:r>
          </a:p>
          <a:p>
            <a:pPr algn="just"/>
            <a:r>
              <a:rPr lang="ru-RU" sz="2800" dirty="0" smtClean="0"/>
              <a:t>2.по цвету колес поезда</a:t>
            </a:r>
          </a:p>
          <a:p>
            <a:pPr algn="just"/>
            <a:endParaRPr lang="ru-RU" sz="2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95736" y="404664"/>
            <a:ext cx="4896544" cy="4616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125" algn="l"/>
                <a:tab pos="1814513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кандидаты в классы и объекты: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340768"/>
            <a:ext cx="2448272" cy="95410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Осязаемые предметы 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1556792"/>
            <a:ext cx="922817" cy="52322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Роли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516216" y="1556792"/>
            <a:ext cx="1542410" cy="52322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События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5445224"/>
            <a:ext cx="2683042" cy="52322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Взаимодействие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2636912"/>
            <a:ext cx="2952328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eaLnBrk="0" hangingPunct="0">
              <a:buFont typeface="Arial" pitchFamily="34" charset="0"/>
              <a:buChar char="•"/>
              <a:tabLst>
                <a:tab pos="365125" algn="l"/>
                <a:tab pos="1814513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автомобили,</a:t>
            </a:r>
          </a:p>
          <a:p>
            <a:pPr lvl="0" eaLnBrk="0" hangingPunct="0">
              <a:buFont typeface="Arial" pitchFamily="34" charset="0"/>
              <a:buChar char="•"/>
              <a:tabLst>
                <a:tab pos="365125" algn="l"/>
                <a:tab pos="1814513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телеметрические данные, </a:t>
            </a:r>
          </a:p>
          <a:p>
            <a:pPr lvl="0" eaLnBrk="0" hangingPunct="0">
              <a:buFont typeface="Arial" pitchFamily="34" charset="0"/>
              <a:buChar char="•"/>
              <a:tabLst>
                <a:tab pos="365125" algn="l"/>
                <a:tab pos="1814513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датчики                                   давления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2636912"/>
            <a:ext cx="1701107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мать,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политик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228184" y="2636912"/>
            <a:ext cx="2308709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посадка,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прерывание,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запрос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779912" y="5013176"/>
            <a:ext cx="2204001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заем,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встреча,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пересечение</a:t>
            </a:r>
            <a:endParaRPr lang="ru-RU" sz="2800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1547664" y="2348880"/>
            <a:ext cx="36004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499992" y="2204864"/>
            <a:ext cx="36004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164288" y="2204864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3419872" y="5661248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411760" y="332656"/>
            <a:ext cx="4176464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125" algn="l"/>
                <a:tab pos="181451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кандидаты в классы и объекты: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51520" y="1484784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Структуры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55976" y="1340768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Отношения «целое-часть» и «общее-частное»</a:t>
            </a:r>
            <a:endParaRPr lang="ru-RU" sz="2400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51520" y="2564904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Другие системы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55976" y="2492896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Внешние системы, с которыми взаимодействует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приложение</a:t>
            </a:r>
            <a:endParaRPr lang="ru-RU" sz="2400" dirty="0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23528" y="4149080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•Устройства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5976" y="3717032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lvl="0" algn="just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Устройства, с которыми взаимодействует приложение</a:t>
            </a:r>
            <a:endParaRPr lang="ru-RU" sz="2400" dirty="0"/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23528" y="5517232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События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139952" y="5373216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Происшествия, которые должны быть запомнены</a:t>
            </a:r>
            <a:endParaRPr lang="ru-RU" sz="2400" dirty="0"/>
          </a:p>
        </p:txBody>
      </p:sp>
      <p:sp>
        <p:nvSpPr>
          <p:cNvPr id="17" name="Стрелка вправо 16"/>
          <p:cNvSpPr/>
          <p:nvPr/>
        </p:nvSpPr>
        <p:spPr>
          <a:xfrm>
            <a:off x="3779912" y="1772816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3779912" y="2708920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779912" y="4365104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779912" y="5733256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4221088"/>
            <a:ext cx="3384376" cy="95410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	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рганизационные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единицы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23728" y="404664"/>
            <a:ext cx="4176464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125" algn="l"/>
                <a:tab pos="181451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кандидаты в классы и объекты: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355976" y="4149080"/>
            <a:ext cx="4320480" cy="10156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0838" algn="l"/>
                <a:tab pos="1793875" algn="l"/>
              </a:tabLst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Группы, к которым принадлежат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пользователи</a:t>
            </a:r>
            <a:b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51520" y="1125325"/>
            <a:ext cx="3384376" cy="95410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Разыгрываемые роли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1196752"/>
            <a:ext cx="4572000" cy="10156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lvl="0"/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Роли, которые исполняют пользователи, работающие   с приложением</a:t>
            </a:r>
            <a:endParaRPr lang="ru-RU" sz="2000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23528" y="2780928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11960" y="2492896"/>
            <a:ext cx="4572000" cy="10156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lvl="0" algn="just" eaLnBrk="0" hangingPunct="0">
              <a:tabLst>
                <a:tab pos="350838" algn="l"/>
                <a:tab pos="1793875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Здания, офисы и другие места, существенные для                                             работы приложения</a:t>
            </a:r>
            <a:endParaRPr lang="ru-RU" sz="2000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3779912" y="1556792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779912" y="2924944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3851920" y="4581128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91680" y="178768"/>
            <a:ext cx="5832648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365125" algn="l"/>
                <a:tab pos="1814513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исходя из перспектив моделирования баз данных, баз знаний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51520" y="1484784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Люди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55976" y="1340768"/>
            <a:ext cx="4572000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Человеческие существа, выполняющие некоторые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функции</a:t>
            </a:r>
            <a:endParaRPr lang="ru-RU" sz="2400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51520" y="3284984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3968" y="3140968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Области, связанные с людьми или предметами</a:t>
            </a:r>
            <a:endParaRPr lang="ru-RU" sz="2400" dirty="0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23528" y="5373216"/>
            <a:ext cx="3059832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buFont typeface="Arial" pitchFamily="34" charset="0"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Предметы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5157192"/>
            <a:ext cx="4572000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lvl="0" indent="257175" algn="just" eaLnBrk="0" hangingPunct="0">
              <a:buFontTx/>
              <a:buChar char="•"/>
              <a:tabLst>
                <a:tab pos="365125" algn="l"/>
                <a:tab pos="1806575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Осязаемый материальный объект или группа объектов</a:t>
            </a:r>
            <a:endParaRPr lang="ru-RU" sz="2400" dirty="0"/>
          </a:p>
        </p:txBody>
      </p:sp>
      <p:sp>
        <p:nvSpPr>
          <p:cNvPr id="17" name="Стрелка вправо 16"/>
          <p:cNvSpPr/>
          <p:nvPr/>
        </p:nvSpPr>
        <p:spPr>
          <a:xfrm>
            <a:off x="3851920" y="1628800"/>
            <a:ext cx="43204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3779912" y="3356992"/>
            <a:ext cx="43204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707904" y="5373216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51520" y="1296053"/>
            <a:ext cx="2376264" cy="95410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91880" y="1052736"/>
            <a:ext cx="5400600" cy="230832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Формально организованная совокупность людей,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ресурсов, оборудования, которая имеет определенную цель и существование которой в целом не зависит от индивидуумов</a:t>
            </a:r>
            <a:endParaRPr lang="ru-RU" sz="2400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79512" y="3501008"/>
            <a:ext cx="2088232" cy="95410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Концепции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3429000"/>
            <a:ext cx="5976664" cy="156966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Принципы и идеи, сами по себе неосязаемые, но предназначенные для организации деятельности и/или общения, или же для наблюдения за ними</a:t>
            </a:r>
            <a:endParaRPr lang="ru-RU" sz="2400" dirty="0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251520" y="5805264"/>
            <a:ext cx="3384376" cy="5232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tabLst>
                <a:tab pos="350838" algn="l"/>
                <a:tab pos="1793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События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5445224"/>
            <a:ext cx="4572000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lvl="0" algn="just">
              <a:buFontTx/>
              <a:buChar char="•"/>
              <a:tabLst>
                <a:tab pos="350838" algn="l"/>
                <a:tab pos="1793875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Нечто случающееся с чем-то в заданное время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последовательно</a:t>
            </a:r>
            <a:endParaRPr lang="ru-RU" sz="2400" dirty="0"/>
          </a:p>
        </p:txBody>
      </p:sp>
      <p:sp>
        <p:nvSpPr>
          <p:cNvPr id="17" name="Стрелка вправо 16"/>
          <p:cNvSpPr/>
          <p:nvPr/>
        </p:nvSpPr>
        <p:spPr>
          <a:xfrm>
            <a:off x="2699792" y="1556792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2411760" y="3789040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707904" y="5949280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1691680" y="178768"/>
            <a:ext cx="5832648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365125" algn="l"/>
                <a:tab pos="1814513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исходя из перспектив моделирования баз данных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7738" y="0"/>
            <a:ext cx="5656262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3"/>
          <p:cNvSpPr>
            <a:spLocks noChangeArrowheads="1"/>
          </p:cNvSpPr>
          <p:nvPr/>
        </p:nvSpPr>
        <p:spPr bwMode="auto">
          <a:xfrm>
            <a:off x="2051050" y="260350"/>
            <a:ext cx="3097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2.Проектирование ИС 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692150"/>
            <a:ext cx="3095625" cy="5294313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Определить: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функциональность системы,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уровень адаптивности к изменяющимся условиям функционирования;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требуемой пропускной способности системы;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требуемого времени реакции системы на запрос;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безотказной работы системы;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необходимого уровня безопасности;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простоты эксплуатации и поддержки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системы.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482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8313" y="1268413"/>
            <a:ext cx="3743325" cy="17541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dirty="0"/>
              <a:t>модели архитектуры </a:t>
            </a:r>
            <a:r>
              <a:rPr lang="ru-RU" dirty="0" err="1"/>
              <a:t>ИС</a:t>
            </a:r>
            <a:r>
              <a:rPr lang="ru-RU" dirty="0"/>
              <a:t>, 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требования к программному обеспечению (ПО),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требования к информационному обеспечению (ИО)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450" y="333375"/>
            <a:ext cx="2254250" cy="36830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/>
              <a:t>Формирование </a:t>
            </a:r>
            <a:r>
              <a:rPr lang="ru-RU" dirty="0" err="1"/>
              <a:t>ИС</a:t>
            </a:r>
            <a:r>
              <a:rPr lang="ru-RU" dirty="0"/>
              <a:t>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27538" y="1916113"/>
            <a:ext cx="4572000" cy="203200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dirty="0"/>
              <a:t>архитектура ПО и ИО,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выделяются корпоративные БД и отдельные приложения, 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модели требований к приложениям,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проводится разработка,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тестирование,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интеграция.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2268538" y="765175"/>
            <a:ext cx="503237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140200" y="2276475"/>
            <a:ext cx="287338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2214563" y="6581775"/>
            <a:ext cx="4764087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 eaLnBrk="0" hangingPunct="0"/>
            <a:r>
              <a:rPr lang="ru-RU" sz="12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Информационные связи процесса проектирования</a:t>
            </a:r>
            <a:endParaRPr lang="ru-RU">
              <a:latin typeface="Calibri" pitchFamily="34" charset="0"/>
            </a:endParaRP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341313"/>
            <a:ext cx="6119813" cy="589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60350"/>
            <a:ext cx="8135938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4572000" y="2924175"/>
            <a:ext cx="4221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характерна для периода 1970-1985 гг</a:t>
            </a:r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4572000" y="6308725"/>
            <a:ext cx="4278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характерна для периода после 1986.г.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908050"/>
            <a:ext cx="8167687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250" y="188913"/>
            <a:ext cx="6048375" cy="6462712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В соответствии с базовым международным стандартом </a:t>
            </a:r>
            <a:r>
              <a:rPr lang="ru-RU" dirty="0" err="1"/>
              <a:t>ISO</a:t>
            </a:r>
            <a:r>
              <a:rPr lang="ru-RU" dirty="0"/>
              <a:t>/</a:t>
            </a:r>
            <a:r>
              <a:rPr lang="ru-RU" dirty="0" err="1"/>
              <a:t>IEC</a:t>
            </a:r>
            <a:r>
              <a:rPr lang="ru-RU" dirty="0"/>
              <a:t> 12207 все процессы </a:t>
            </a:r>
            <a:r>
              <a:rPr lang="ru-RU" dirty="0" err="1"/>
              <a:t>ЖЦ</a:t>
            </a:r>
            <a:r>
              <a:rPr lang="ru-RU" dirty="0"/>
              <a:t> ПО делятся на три группы:</a:t>
            </a:r>
          </a:p>
          <a:p>
            <a:pPr>
              <a:defRPr/>
            </a:pPr>
            <a:r>
              <a:rPr lang="ru-RU" b="1" dirty="0"/>
              <a:t>Основные процессы:</a:t>
            </a:r>
            <a:r>
              <a:rPr lang="ru-RU" dirty="0"/>
              <a:t> </a:t>
            </a:r>
          </a:p>
          <a:p>
            <a:pPr lvl="1">
              <a:defRPr/>
            </a:pPr>
            <a:r>
              <a:rPr lang="ru-RU" dirty="0"/>
              <a:t>приобретение; </a:t>
            </a:r>
          </a:p>
          <a:p>
            <a:pPr lvl="1">
              <a:defRPr/>
            </a:pPr>
            <a:r>
              <a:rPr lang="ru-RU" dirty="0"/>
              <a:t>поставка; </a:t>
            </a:r>
          </a:p>
          <a:p>
            <a:pPr lvl="1">
              <a:defRPr/>
            </a:pPr>
            <a:r>
              <a:rPr lang="ru-RU" dirty="0"/>
              <a:t>разработка; </a:t>
            </a:r>
          </a:p>
          <a:p>
            <a:pPr lvl="1">
              <a:defRPr/>
            </a:pPr>
            <a:r>
              <a:rPr lang="ru-RU" dirty="0"/>
              <a:t>эксплуатация; </a:t>
            </a:r>
          </a:p>
          <a:p>
            <a:pPr lvl="1">
              <a:defRPr/>
            </a:pPr>
            <a:r>
              <a:rPr lang="ru-RU" dirty="0"/>
              <a:t>сопровождение.</a:t>
            </a:r>
          </a:p>
          <a:p>
            <a:pPr>
              <a:defRPr/>
            </a:pPr>
            <a:r>
              <a:rPr lang="ru-RU" b="1" dirty="0"/>
              <a:t>Вспомогательные процессы:</a:t>
            </a:r>
            <a:r>
              <a:rPr lang="ru-RU" dirty="0"/>
              <a:t> </a:t>
            </a:r>
          </a:p>
          <a:p>
            <a:pPr lvl="1">
              <a:defRPr/>
            </a:pPr>
            <a:r>
              <a:rPr lang="ru-RU" dirty="0"/>
              <a:t>документирование; </a:t>
            </a:r>
          </a:p>
          <a:p>
            <a:pPr lvl="1">
              <a:defRPr/>
            </a:pPr>
            <a:r>
              <a:rPr lang="ru-RU" dirty="0"/>
              <a:t>управление конфигурацией; </a:t>
            </a:r>
          </a:p>
          <a:p>
            <a:pPr lvl="1">
              <a:defRPr/>
            </a:pPr>
            <a:r>
              <a:rPr lang="ru-RU" dirty="0"/>
              <a:t>обеспечение качества; </a:t>
            </a:r>
          </a:p>
          <a:p>
            <a:pPr lvl="1">
              <a:defRPr/>
            </a:pPr>
            <a:r>
              <a:rPr lang="ru-RU" dirty="0"/>
              <a:t>разрешение проблем; </a:t>
            </a:r>
          </a:p>
          <a:p>
            <a:pPr lvl="1">
              <a:defRPr/>
            </a:pPr>
            <a:r>
              <a:rPr lang="ru-RU" dirty="0"/>
              <a:t>аудит; </a:t>
            </a:r>
          </a:p>
          <a:p>
            <a:pPr lvl="1">
              <a:defRPr/>
            </a:pPr>
            <a:r>
              <a:rPr lang="ru-RU" dirty="0"/>
              <a:t>аттестация; </a:t>
            </a:r>
          </a:p>
          <a:p>
            <a:pPr lvl="1">
              <a:defRPr/>
            </a:pPr>
            <a:r>
              <a:rPr lang="ru-RU" dirty="0"/>
              <a:t>совместная оценка; </a:t>
            </a:r>
          </a:p>
          <a:p>
            <a:pPr lvl="1">
              <a:defRPr/>
            </a:pPr>
            <a:r>
              <a:rPr lang="ru-RU" dirty="0"/>
              <a:t>верификация.</a:t>
            </a:r>
          </a:p>
          <a:p>
            <a:pPr>
              <a:defRPr/>
            </a:pPr>
            <a:r>
              <a:rPr lang="ru-RU" b="1" dirty="0"/>
              <a:t>Организационные процессы:</a:t>
            </a:r>
            <a:r>
              <a:rPr lang="ru-RU" dirty="0"/>
              <a:t> </a:t>
            </a:r>
          </a:p>
          <a:p>
            <a:pPr lvl="1">
              <a:defRPr/>
            </a:pPr>
            <a:r>
              <a:rPr lang="ru-RU" dirty="0"/>
              <a:t>создание инфраструктуры; </a:t>
            </a:r>
          </a:p>
          <a:p>
            <a:pPr lvl="1">
              <a:defRPr/>
            </a:pPr>
            <a:r>
              <a:rPr lang="ru-RU" dirty="0"/>
              <a:t>управление; </a:t>
            </a:r>
          </a:p>
          <a:p>
            <a:pPr lvl="1">
              <a:defRPr/>
            </a:pPr>
            <a:r>
              <a:rPr lang="ru-RU" dirty="0"/>
              <a:t>обучение; </a:t>
            </a:r>
          </a:p>
          <a:p>
            <a:pPr lvl="1">
              <a:defRPr/>
            </a:pPr>
            <a:r>
              <a:rPr lang="ru-RU" dirty="0"/>
              <a:t>усовершенствование.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4438" y="404813"/>
            <a:ext cx="4132262" cy="3698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/>
              <a:t>Каноническое проектирование </a:t>
            </a:r>
            <a:r>
              <a:rPr lang="ru-RU" b="1" dirty="0" err="1"/>
              <a:t>ИС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850" y="1052513"/>
            <a:ext cx="8496300" cy="92392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/>
              <a:t>Организация канонического проектирования </a:t>
            </a:r>
            <a:r>
              <a:rPr lang="ru-RU" dirty="0" err="1"/>
              <a:t>ИС</a:t>
            </a:r>
            <a:r>
              <a:rPr lang="ru-RU" dirty="0"/>
              <a:t> ориентирована на использование главным образом каскадной модели жизненного цикла </a:t>
            </a:r>
            <a:r>
              <a:rPr lang="ru-RU" dirty="0" err="1"/>
              <a:t>ИС</a:t>
            </a:r>
            <a:r>
              <a:rPr lang="ru-RU" dirty="0"/>
              <a:t>. Стадии и этапы работы описаны в стандарте ГОСТ 34.601-90.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2205038"/>
            <a:ext cx="8569325" cy="17541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/>
              <a:t>Стадия 1. Формирование требований к </a:t>
            </a:r>
            <a:r>
              <a:rPr lang="ru-RU" b="1" dirty="0" err="1"/>
              <a:t>ИС</a:t>
            </a:r>
            <a:r>
              <a:rPr lang="ru-RU" dirty="0"/>
              <a:t>.</a:t>
            </a:r>
          </a:p>
          <a:p>
            <a:pPr>
              <a:defRPr/>
            </a:pPr>
            <a:r>
              <a:rPr lang="ru-RU" dirty="0"/>
              <a:t>На начальной стадии проектирования выделяют следующие этапы работ: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обследование объекта и обоснование необходимости создания </a:t>
            </a:r>
            <a:r>
              <a:rPr lang="ru-RU" dirty="0" err="1"/>
              <a:t>ИС</a:t>
            </a:r>
            <a:r>
              <a:rPr lang="ru-RU" dirty="0"/>
              <a:t>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формирование требований пользователей к </a:t>
            </a:r>
            <a:r>
              <a:rPr lang="ru-RU" dirty="0" err="1"/>
              <a:t>ИС</a:t>
            </a:r>
            <a:r>
              <a:rPr lang="ru-RU" dirty="0"/>
              <a:t>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оформление отчета о выполненной работе и тактико-технического задания на разработку.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4076700"/>
            <a:ext cx="8497888" cy="175418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/>
              <a:t>Стадия 2.</a:t>
            </a:r>
            <a:r>
              <a:rPr lang="ru-RU" dirty="0"/>
              <a:t> </a:t>
            </a:r>
            <a:r>
              <a:rPr lang="ru-RU" b="1" dirty="0"/>
              <a:t>Разработка концепции </a:t>
            </a:r>
            <a:r>
              <a:rPr lang="ru-RU" b="1" dirty="0" err="1"/>
              <a:t>ИС</a:t>
            </a:r>
            <a:r>
              <a:rPr lang="ru-RU" dirty="0"/>
              <a:t>.</a:t>
            </a:r>
          </a:p>
          <a:p>
            <a:pPr>
              <a:defRPr/>
            </a:pPr>
            <a:r>
              <a:rPr lang="ru-RU" dirty="0"/>
              <a:t>изучение объекта автоматизации; </a:t>
            </a:r>
          </a:p>
          <a:p>
            <a:pPr>
              <a:defRPr/>
            </a:pPr>
            <a:r>
              <a:rPr lang="ru-RU" dirty="0"/>
              <a:t>проведение необходимых научно-исследовательских работ; </a:t>
            </a:r>
          </a:p>
          <a:p>
            <a:pPr>
              <a:defRPr/>
            </a:pPr>
            <a:r>
              <a:rPr lang="ru-RU" dirty="0"/>
              <a:t>разработка вариантов концепции </a:t>
            </a:r>
            <a:r>
              <a:rPr lang="ru-RU" dirty="0" err="1"/>
              <a:t>ИС</a:t>
            </a:r>
            <a:r>
              <a:rPr lang="ru-RU" dirty="0"/>
              <a:t>, удовлетворяющих требованиям пользователей; </a:t>
            </a:r>
          </a:p>
          <a:p>
            <a:pPr>
              <a:defRPr/>
            </a:pPr>
            <a:r>
              <a:rPr lang="ru-RU" dirty="0"/>
              <a:t>оформление отчета и утверждение концепции.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404813"/>
            <a:ext cx="8497888" cy="646112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3. </a:t>
            </a:r>
            <a:r>
              <a:rPr lang="ru-RU" b="1" dirty="0"/>
              <a:t>Техническое задание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и утверждение технического задания на создание </a:t>
            </a:r>
            <a:r>
              <a:rPr lang="ru-RU" dirty="0" err="1"/>
              <a:t>ИС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7650" y="1341438"/>
            <a:ext cx="8501063" cy="92233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4. </a:t>
            </a:r>
            <a:r>
              <a:rPr lang="ru-RU" b="1" dirty="0"/>
              <a:t>Эскизный проект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предварительных проектных решений по системе и ее частям;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эскизной документации на </a:t>
            </a:r>
            <a:r>
              <a:rPr lang="ru-RU" dirty="0" err="1"/>
              <a:t>ИС</a:t>
            </a:r>
            <a:r>
              <a:rPr lang="ru-RU" dirty="0"/>
              <a:t> и ее части.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2492375"/>
            <a:ext cx="8497888" cy="175418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5. </a:t>
            </a:r>
            <a:r>
              <a:rPr lang="ru-RU" b="1" dirty="0"/>
              <a:t>Технический проект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проектных решений по системе и ее частям;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документации на </a:t>
            </a:r>
            <a:r>
              <a:rPr lang="ru-RU" dirty="0" err="1"/>
              <a:t>ИС</a:t>
            </a:r>
            <a:r>
              <a:rPr lang="ru-RU" dirty="0"/>
              <a:t> и ее части;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и оформление документации на поставку комплектующих изделий;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разработка заданий на проектирование в смежных частях проекта.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4508500"/>
            <a:ext cx="8424863" cy="92392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6. </a:t>
            </a:r>
            <a:r>
              <a:rPr lang="ru-RU" b="1" dirty="0"/>
              <a:t>Рабочая документация</a:t>
            </a:r>
            <a:r>
              <a:rPr lang="ru-RU" dirty="0"/>
              <a:t>.</a:t>
            </a:r>
          </a:p>
          <a:p>
            <a:pPr>
              <a:defRPr/>
            </a:pPr>
            <a:r>
              <a:rPr lang="ru-RU" dirty="0"/>
              <a:t>разработка рабочей документации на </a:t>
            </a:r>
            <a:r>
              <a:rPr lang="ru-RU" dirty="0" err="1"/>
              <a:t>ИС</a:t>
            </a:r>
            <a:r>
              <a:rPr lang="ru-RU" dirty="0"/>
              <a:t> и ее части; </a:t>
            </a:r>
          </a:p>
          <a:p>
            <a:pPr>
              <a:defRPr/>
            </a:pPr>
            <a:r>
              <a:rPr lang="ru-RU" dirty="0"/>
              <a:t>разработка и адаптация программ.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476250"/>
            <a:ext cx="8208962" cy="314007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7. </a:t>
            </a:r>
            <a:r>
              <a:rPr lang="ru-RU" b="1" dirty="0"/>
              <a:t>Ввод в действие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подготовка объекта автоматизации;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подготовка персонала;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комплектация </a:t>
            </a:r>
            <a:r>
              <a:rPr lang="ru-RU" dirty="0" err="1"/>
              <a:t>ИС</a:t>
            </a:r>
            <a:r>
              <a:rPr lang="ru-RU" dirty="0"/>
              <a:t> поставляемыми изделиями (программными и техническими средствами, программно-техническими комплексами, информационными изделиями);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строительно-монтажные работы;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пусконаладочные работы;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проведение предварительных испытаний;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проведение опытной эксплуатации;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проведение приемочных испытаний.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4005263"/>
            <a:ext cx="8208962" cy="92392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Стадия 8. </a:t>
            </a:r>
            <a:r>
              <a:rPr lang="ru-RU" b="1" dirty="0"/>
              <a:t>Сопровождение </a:t>
            </a:r>
            <a:r>
              <a:rPr lang="ru-RU" b="1" dirty="0" err="1"/>
              <a:t>ИС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выполнение работ в соответствии с гарантийными обязательствами;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послегарантийное обслуживание.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775" y="476250"/>
            <a:ext cx="3492500" cy="36988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/>
              <a:t>Типовое проектирование </a:t>
            </a:r>
            <a:r>
              <a:rPr lang="ru-RU" b="1" dirty="0" err="1"/>
              <a:t>ИС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1196975"/>
            <a:ext cx="8064500" cy="646113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Типовое проектное решение (</a:t>
            </a:r>
            <a:r>
              <a:rPr lang="ru-RU" dirty="0" err="1"/>
              <a:t>ТПР</a:t>
            </a:r>
            <a:r>
              <a:rPr lang="ru-RU" dirty="0"/>
              <a:t>)- это тиражируемое (пригодное к многократному использованию) проектное решение.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2060575"/>
            <a:ext cx="8351838" cy="314007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/>
              <a:t>Типовое проектирование </a:t>
            </a:r>
            <a:r>
              <a:rPr lang="ru-RU" dirty="0" err="1"/>
              <a:t>ИС</a:t>
            </a:r>
            <a:r>
              <a:rPr lang="ru-RU" dirty="0"/>
              <a:t> предполагает создание системы из готовых типовых элементов. </a:t>
            </a:r>
          </a:p>
          <a:p>
            <a:pPr algn="just">
              <a:defRPr/>
            </a:pPr>
            <a:endParaRPr lang="ru-RU" dirty="0"/>
          </a:p>
          <a:p>
            <a:pPr algn="just">
              <a:defRPr/>
            </a:pPr>
            <a:r>
              <a:rPr lang="ru-RU" dirty="0"/>
              <a:t>Основополагающим требованием для применения методов типового проектирования является возможность декомпозиции проектируемой </a:t>
            </a:r>
            <a:r>
              <a:rPr lang="ru-RU" dirty="0" err="1"/>
              <a:t>ИС</a:t>
            </a:r>
            <a:r>
              <a:rPr lang="ru-RU" dirty="0"/>
              <a:t> на множество составляющих компонентов (подсистем, комплексов задач, программных модулей и т.д.). </a:t>
            </a:r>
          </a:p>
          <a:p>
            <a:pPr algn="just">
              <a:defRPr/>
            </a:pPr>
            <a:endParaRPr lang="ru-RU" dirty="0"/>
          </a:p>
          <a:p>
            <a:pPr algn="just">
              <a:defRPr/>
            </a:pPr>
            <a:r>
              <a:rPr lang="ru-RU" dirty="0"/>
              <a:t>Для реализации выделенных компонентов выбираются имеющиеся на рынке типовые проектные решения, которые настраиваются на особенности конкретного предприятия.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8175" y="260350"/>
            <a:ext cx="5832475" cy="461963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/>
              <a:t>Информационное обеспечение </a:t>
            </a:r>
            <a:r>
              <a:rPr lang="ru-RU" sz="2400" b="1" dirty="0" err="1"/>
              <a:t>ИС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188" y="981075"/>
            <a:ext cx="7921625" cy="646113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/>
              <a:t>Информационное обеспечение </a:t>
            </a:r>
            <a:r>
              <a:rPr lang="ru-RU" b="1" dirty="0" err="1"/>
              <a:t>ИС</a:t>
            </a:r>
            <a:r>
              <a:rPr lang="ru-RU" dirty="0"/>
              <a:t> является средством для решения следующих задач:</a:t>
            </a:r>
          </a:p>
        </p:txBody>
      </p:sp>
      <p:sp>
        <p:nvSpPr>
          <p:cNvPr id="32772" name="Прямоугольник 3"/>
          <p:cNvSpPr>
            <a:spLocks noChangeArrowheads="1"/>
          </p:cNvSpPr>
          <p:nvPr/>
        </p:nvSpPr>
        <p:spPr bwMode="auto">
          <a:xfrm>
            <a:off x="539750" y="1844675"/>
            <a:ext cx="8064500" cy="48942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/>
              <a:t>однозначного и экономичного представления информации в системе (на основе кодирования объектов);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/>
              <a:t>организации процедур анализа и обработки информации с учетом характера связей между объектами (на основе классификации объектов);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/>
              <a:t>организации взаимодействия пользователей с системой (</a:t>
            </a:r>
            <a:r>
              <a:rPr lang="ru-RU" sz="2400" b="1"/>
              <a:t>на основе экранных форм ввода-вывода данных</a:t>
            </a:r>
            <a:r>
              <a:rPr lang="ru-RU" sz="2400"/>
              <a:t>);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/>
              <a:t>обеспечения эффективного использования информации в контуре управления деятельностью объекта автоматизации (на основе унифицированной системы документации).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750" y="1916113"/>
            <a:ext cx="3527425" cy="304800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 err="1"/>
              <a:t>Внемашинное</a:t>
            </a:r>
            <a:r>
              <a:rPr lang="ru-RU" sz="2400" dirty="0"/>
              <a:t>  ИО: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400" dirty="0"/>
              <a:t>классификаторы технико-экономической информации,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400" dirty="0"/>
              <a:t>документы,        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400" dirty="0"/>
              <a:t> методические инструктивные материалы.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250" y="260350"/>
            <a:ext cx="5437188" cy="83185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/>
              <a:t>Информационное обеспечение </a:t>
            </a:r>
            <a:r>
              <a:rPr lang="ru-RU" sz="2400" dirty="0" err="1"/>
              <a:t>ИС</a:t>
            </a:r>
            <a:r>
              <a:rPr lang="ru-RU" sz="2400" dirty="0"/>
              <a:t> включает два комплекса: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6463" y="1916113"/>
            <a:ext cx="4103687" cy="341630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 err="1"/>
              <a:t>Внутримашинное</a:t>
            </a:r>
            <a:r>
              <a:rPr lang="ru-RU" sz="2400" dirty="0"/>
              <a:t> ИО: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400" dirty="0"/>
              <a:t> макеты/экранные формы для ввода первичных данных в ЭВМ или вывода результатной информации,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400" dirty="0"/>
              <a:t>структуры информационной базы: входных, выходных файлов, базы данных).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2339975" y="1125538"/>
            <a:ext cx="863600" cy="6477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940425" y="1125538"/>
            <a:ext cx="863600" cy="7191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428625" y="1643063"/>
            <a:ext cx="8229600" cy="3500437"/>
          </a:xfrm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Психологические аспекты.</a:t>
            </a:r>
            <a:br>
              <a:rPr lang="ru-RU" smtClean="0"/>
            </a:br>
            <a:r>
              <a:rPr lang="ru-RU" smtClean="0"/>
              <a:t>Эргономика.</a:t>
            </a:r>
            <a:br>
              <a:rPr lang="ru-RU" smtClean="0"/>
            </a:br>
            <a:r>
              <a:rPr lang="ru-RU" smtClean="0"/>
              <a:t>Нас окружают удобные вещи.</a:t>
            </a:r>
            <a:br>
              <a:rPr lang="ru-RU" smtClean="0"/>
            </a:br>
            <a:r>
              <a:rPr lang="ru-RU" smtClean="0"/>
              <a:t>Примеры из жизни.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50" y="285750"/>
            <a:ext cx="8572500" cy="120015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ru-RU" sz="3600" dirty="0">
                <a:latin typeface="+mn-lt"/>
                <a:cs typeface="+mn-cs"/>
              </a:rPr>
              <a:t>Аспекты, влияющие на человеко-машинное взаимодействие.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Чтобы достать пульт упаковку приходится разрезать. Инструкция и гарантия в упаковке.</a:t>
            </a:r>
          </a:p>
        </p:txBody>
      </p:sp>
      <p:pic>
        <p:nvPicPr>
          <p:cNvPr id="35843" name="Picture 4" descr="remote_contr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587500"/>
            <a:ext cx="5545137" cy="451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1143000"/>
          </a:xfrm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sz="2800" smtClean="0"/>
              <a:t>Критическое управление там, </a:t>
            </a:r>
            <a:br>
              <a:rPr lang="ru-RU" sz="2800" smtClean="0"/>
            </a:br>
            <a:r>
              <a:rPr lang="ru-RU" sz="2800" smtClean="0"/>
              <a:t>где его можно активировать случайно</a:t>
            </a:r>
          </a:p>
        </p:txBody>
      </p:sp>
      <p:pic>
        <p:nvPicPr>
          <p:cNvPr id="36867" name="Picture 4" descr="sleep_butt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50" y="1616075"/>
            <a:ext cx="5983288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Изобретаем новые знаки</a:t>
            </a:r>
          </a:p>
        </p:txBody>
      </p:sp>
      <p:pic>
        <p:nvPicPr>
          <p:cNvPr id="37891" name="Picture 4" descr="II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1563" y="1598613"/>
            <a:ext cx="4733925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Многофункциональные разборные ножницы. </a:t>
            </a:r>
            <a:br>
              <a:rPr lang="ru-RU" sz="2400" smtClean="0"/>
            </a:br>
            <a:r>
              <a:rPr lang="ru-RU" sz="2000" smtClean="0"/>
              <a:t>Потребитель: резал себе руку 2 раза (третий раз был в перчатках)</a:t>
            </a:r>
          </a:p>
        </p:txBody>
      </p:sp>
      <p:pic>
        <p:nvPicPr>
          <p:cNvPr id="38915" name="Picture 4" descr="scisso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617663"/>
            <a:ext cx="5903913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Форма</a:t>
            </a:r>
          </a:p>
        </p:txBody>
      </p:sp>
      <p:pic>
        <p:nvPicPr>
          <p:cNvPr id="39939" name="Picture 6" descr="arie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1285875"/>
            <a:ext cx="51435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7361238" algn="l"/>
              </a:tabLst>
            </a:pPr>
            <a:r>
              <a:rPr lang="ru-RU" sz="4000" smtClean="0"/>
              <a:t>Дизайн одежды</a:t>
            </a:r>
            <a:br>
              <a:rPr lang="ru-RU" sz="4000" smtClean="0"/>
            </a:br>
            <a:r>
              <a:rPr lang="ru-RU" sz="2800" smtClean="0"/>
              <a:t>Внутренний карман куртки</a:t>
            </a:r>
          </a:p>
        </p:txBody>
      </p:sp>
      <p:pic>
        <p:nvPicPr>
          <p:cNvPr id="40963" name="Picture 4" descr="inside_pocke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1628775"/>
            <a:ext cx="34036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5" descr="inside_pocke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628775"/>
            <a:ext cx="34036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smtClean="0"/>
              <a:t>Упаковка</a:t>
            </a:r>
            <a:br>
              <a:rPr lang="ru-RU" sz="3600" smtClean="0"/>
            </a:br>
            <a:r>
              <a:rPr lang="ru-RU" sz="2800" smtClean="0"/>
              <a:t>Новые плоскогубцы-кусачки</a:t>
            </a:r>
          </a:p>
        </p:txBody>
      </p:sp>
      <p:pic>
        <p:nvPicPr>
          <p:cNvPr id="41987" name="Picture 5" descr="plier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3573463"/>
            <a:ext cx="3240087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plier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557338"/>
            <a:ext cx="31146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AutoShape 6"/>
          <p:cNvSpPr>
            <a:spLocks noChangeArrowheads="1"/>
          </p:cNvSpPr>
          <p:nvPr/>
        </p:nvSpPr>
        <p:spPr bwMode="auto">
          <a:xfrm>
            <a:off x="6588125" y="1916113"/>
            <a:ext cx="2016125" cy="1150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>
                <a:latin typeface="Calibri" pitchFamily="34" charset="0"/>
              </a:rPr>
              <a:t>Чтобы открыть </a:t>
            </a:r>
          </a:p>
          <a:p>
            <a:pPr algn="ctr"/>
            <a:r>
              <a:rPr lang="ru-RU" sz="1600">
                <a:latin typeface="Calibri" pitchFamily="34" charset="0"/>
              </a:rPr>
              <a:t>кусачки откусите </a:t>
            </a:r>
          </a:p>
          <a:p>
            <a:pPr algn="ctr"/>
            <a:r>
              <a:rPr lang="ru-RU" sz="1600">
                <a:latin typeface="Calibri" pitchFamily="34" charset="0"/>
              </a:rPr>
              <a:t>крепления. </a:t>
            </a:r>
          </a:p>
          <a:p>
            <a:pPr algn="ctr"/>
            <a:r>
              <a:rPr lang="ru-RU" sz="1600">
                <a:latin typeface="Calibri" pitchFamily="34" charset="0"/>
              </a:rPr>
              <a:t>(Кусачками)</a:t>
            </a:r>
          </a:p>
        </p:txBody>
      </p:sp>
      <p:sp>
        <p:nvSpPr>
          <p:cNvPr id="41990" name="Line 8"/>
          <p:cNvSpPr>
            <a:spLocks noChangeShapeType="1"/>
          </p:cNvSpPr>
          <p:nvPr/>
        </p:nvSpPr>
        <p:spPr bwMode="auto">
          <a:xfrm flipH="1">
            <a:off x="7019925" y="3068638"/>
            <a:ext cx="936625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dell_co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997200"/>
            <a:ext cx="3959225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Очевидная форма (</a:t>
            </a:r>
            <a:r>
              <a:rPr lang="en-US" smtClean="0"/>
              <a:t>Dell)</a:t>
            </a:r>
            <a:endParaRPr lang="ru-RU" smtClean="0"/>
          </a:p>
        </p:txBody>
      </p:sp>
      <p:pic>
        <p:nvPicPr>
          <p:cNvPr id="43012" name="Picture 4" descr="dell_coar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773238"/>
            <a:ext cx="39592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smtClean="0"/>
              <a:t>Доступ к элементам управления</a:t>
            </a:r>
            <a:endParaRPr lang="ru-RU" sz="2800" smtClean="0"/>
          </a:p>
        </p:txBody>
      </p:sp>
      <p:pic>
        <p:nvPicPr>
          <p:cNvPr id="44035" name="Picture 4" descr="cdrom_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73238"/>
            <a:ext cx="4154488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5651500" y="1557338"/>
            <a:ext cx="2849563" cy="1223962"/>
          </a:xfrm>
          <a:prstGeom prst="roundRect">
            <a:avLst>
              <a:gd name="adj" fmla="val 16667"/>
            </a:avLst>
          </a:prstGeom>
          <a:solidFill>
            <a:schemeClr val="tx1">
              <a:lumMod val="75000"/>
              <a:lumOff val="2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  <a:t>Кнопка открыть/убрать </a:t>
            </a:r>
            <a:b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  <a:t>панель для </a:t>
            </a:r>
            <a:r>
              <a:rPr lang="en-US" sz="1600" dirty="0">
                <a:solidFill>
                  <a:schemeClr val="bg1"/>
                </a:solidFill>
                <a:latin typeface="+mn-lt"/>
                <a:cs typeface="+mn-cs"/>
              </a:rPr>
              <a:t>CD </a:t>
            </a:r>
            <a: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  <a:t>находится </a:t>
            </a:r>
            <a:b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ru-RU" sz="1600" b="1" dirty="0">
                <a:solidFill>
                  <a:schemeClr val="bg1"/>
                </a:solidFill>
                <a:latin typeface="+mn-lt"/>
                <a:cs typeface="+mn-cs"/>
              </a:rPr>
              <a:t>под</a:t>
            </a:r>
            <a:r>
              <a:rPr lang="ru-RU" sz="1600" dirty="0">
                <a:solidFill>
                  <a:schemeClr val="bg1"/>
                </a:solidFill>
                <a:latin typeface="+mn-lt"/>
                <a:cs typeface="+mn-cs"/>
              </a:rPr>
              <a:t> ВЫЕЗЖАЮЩЕЙ панелью</a:t>
            </a:r>
          </a:p>
        </p:txBody>
      </p:sp>
      <p:sp>
        <p:nvSpPr>
          <p:cNvPr id="44037" name="Line 7"/>
          <p:cNvSpPr>
            <a:spLocks noChangeShapeType="1"/>
          </p:cNvSpPr>
          <p:nvPr/>
        </p:nvSpPr>
        <p:spPr bwMode="auto">
          <a:xfrm flipH="1">
            <a:off x="3419475" y="2781300"/>
            <a:ext cx="2592388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Привычные неудобства</a:t>
            </a:r>
            <a:br>
              <a:rPr lang="ru-RU" sz="4000" smtClean="0"/>
            </a:br>
            <a:r>
              <a:rPr lang="ru-RU" sz="2000" smtClean="0"/>
              <a:t>Сколько раз за последние 10 лет вы использовали </a:t>
            </a:r>
            <a:r>
              <a:rPr lang="en-US" sz="2000" smtClean="0"/>
              <a:t>‘Caps Lock’. </a:t>
            </a: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>А сколько раз нажимали случайно?</a:t>
            </a:r>
            <a:br>
              <a:rPr lang="ru-RU" sz="2000" smtClean="0"/>
            </a:br>
            <a:endParaRPr lang="ru-RU" sz="2000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000" smtClean="0"/>
              <a:t>Пользователь: После долгих лет страданий я решил проблему!</a:t>
            </a:r>
          </a:p>
        </p:txBody>
      </p:sp>
      <p:pic>
        <p:nvPicPr>
          <p:cNvPr id="45060" name="Picture 4" descr="capsl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205038"/>
            <a:ext cx="5207000" cy="389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Расположение инструкции</a:t>
            </a:r>
          </a:p>
        </p:txBody>
      </p:sp>
      <p:pic>
        <p:nvPicPr>
          <p:cNvPr id="46083" name="Picture 4" descr="iro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708275"/>
            <a:ext cx="3078162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5" descr="iron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349500"/>
            <a:ext cx="307816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Text Box 6"/>
          <p:cNvSpPr txBox="1">
            <a:spLocks noChangeArrowheads="1"/>
          </p:cNvSpPr>
          <p:nvPr/>
        </p:nvSpPr>
        <p:spPr bwMode="auto">
          <a:xfrm>
            <a:off x="611188" y="1628775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Как правильно отрегулировать утюг?</a:t>
            </a:r>
          </a:p>
        </p:txBody>
      </p:sp>
      <p:sp>
        <p:nvSpPr>
          <p:cNvPr id="46086" name="Text Box 7"/>
          <p:cNvSpPr txBox="1">
            <a:spLocks noChangeArrowheads="1"/>
          </p:cNvSpPr>
          <p:nvPr/>
        </p:nvSpPr>
        <p:spPr bwMode="auto">
          <a:xfrm>
            <a:off x="5219700" y="1628775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Вы поймете это 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когда начнете гладить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3" y="357188"/>
            <a:ext cx="8229600" cy="5715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Показатели деятельности человека-оператора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7107" name="Rectangle 3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35" name="Таблица 34"/>
          <p:cNvGraphicFramePr>
            <a:graphicFrameLocks noGrp="1"/>
          </p:cNvGraphicFramePr>
          <p:nvPr/>
        </p:nvGraphicFramePr>
        <p:xfrm>
          <a:off x="285750" y="642938"/>
          <a:ext cx="8429625" cy="4572000"/>
        </p:xfrm>
        <a:graphic>
          <a:graphicData uri="http://schemas.openxmlformats.org/drawingml/2006/table">
            <a:tbl>
              <a:tblPr/>
              <a:tblGrid>
                <a:gridCol w="8429625"/>
              </a:tblGrid>
              <a:tr h="227013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 деятельности</a:t>
                      </a:r>
                    </a:p>
                  </a:txBody>
                  <a:tcPr marL="36503" marR="365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Работоспособность-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способность человеческого организма изменять течение физиологических и психических функций и в соответствии с этим выполнять определенную деятельность с требуемым качеством в течение некоторого периода времени.</a:t>
                      </a:r>
                    </a:p>
                  </a:txBody>
                  <a:tcPr marL="36503" marR="365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Быстродействие-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время решения задачи оператором, т.е. время от момента появления сигнала до момента окончания управляющего воздействия.</a:t>
                      </a:r>
                    </a:p>
                  </a:txBody>
                  <a:tcPr marL="36503" marR="365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Надежность системы зависит от 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человека-оператора, который в высокоавтоматизированных системах, выполняет функции резервного звена.</a:t>
                      </a:r>
                    </a:p>
                  </a:txBody>
                  <a:tcPr marL="36503" marR="365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 eaLnBrk="1" hangingPunct="1"/>
            <a:r>
              <a:rPr lang="ru-RU" sz="2200" smtClean="0"/>
              <a:t>Психологические аспекты человеко-машинного взаимодействия.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88" y="1143000"/>
          <a:ext cx="8429625" cy="4714876"/>
        </p:xfrm>
        <a:graphic>
          <a:graphicData uri="http://schemas.openxmlformats.org/drawingml/2006/table">
            <a:tbl>
              <a:tblPr/>
              <a:tblGrid>
                <a:gridCol w="6000750"/>
                <a:gridCol w="2428875"/>
              </a:tblGrid>
              <a:tr h="7858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Перечень (учитывать при разработке ПИ)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429" marR="544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Реакция пользователя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429" marR="544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9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122238" algn="l"/>
                        </a:tabLst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Физический фактор –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соответствие функций системы физиологическим процессам человека.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конструктивные особенности оборудования(стол, стул, клавиатура),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оборудования в рамках рабочей станции(солнечные лучи),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качество разработки диалога,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доступность и надежность систем,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чувствительность систем</a:t>
                      </a:r>
                    </a:p>
                  </a:txBody>
                  <a:tcPr marL="54429" marR="544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характеристики системы могут улучшить или ухудшить отношения к ней</a:t>
                      </a:r>
                    </a:p>
                  </a:txBody>
                  <a:tcPr marL="54429" marR="544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 eaLnBrk="1" hangingPunct="1"/>
            <a:r>
              <a:rPr lang="ru-RU" sz="2400" smtClean="0"/>
              <a:t>Психологические аспекты человеко-машинного взаимодействия.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500" y="1214438"/>
          <a:ext cx="7929563" cy="4316413"/>
        </p:xfrm>
        <a:graphic>
          <a:graphicData uri="http://schemas.openxmlformats.org/drawingml/2006/table">
            <a:tbl>
              <a:tblPr/>
              <a:tblGrid>
                <a:gridCol w="5143500"/>
                <a:gridCol w="2786063"/>
              </a:tblGrid>
              <a:tr h="6588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Перечень (учитывать при разработке ПИ)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153" marR="631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Реакция пользователя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153" marR="631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7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122238" algn="l"/>
                        </a:tabLst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Психологический фактор -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соответствия функций системы психологическим процессам человека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смысл из-за непонятных слов,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непривычная форма представления текста,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 к системе в любое время и в любом месте,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время потерь из-за сбоев,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сбоев,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время реакции системы(самый  технически важный и дорогой аспект разработки интерактивной системы)</a:t>
                      </a:r>
                    </a:p>
                  </a:txBody>
                  <a:tcPr marL="63153" marR="631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аспект работы систем, получивший название диалога, может повлиять как в положительную, так и в отрицательную сторону.</a:t>
                      </a:r>
                    </a:p>
                  </a:txBody>
                  <a:tcPr marL="63153" marR="631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3" y="214313"/>
            <a:ext cx="8229600" cy="796925"/>
          </a:xfrm>
        </p:spPr>
        <p:txBody>
          <a:bodyPr/>
          <a:lstStyle/>
          <a:p>
            <a:pPr eaLnBrk="1" hangingPunct="1"/>
            <a:r>
              <a:rPr lang="ru-RU" sz="2400" smtClean="0"/>
              <a:t>2. 2.Психологические аспекты человеко-машинного взаимодействия.</a:t>
            </a:r>
            <a:br>
              <a:rPr lang="ru-RU" sz="2400" smtClean="0"/>
            </a:br>
            <a:endParaRPr lang="ru-RU" sz="2400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500188"/>
          <a:ext cx="8072437" cy="4754880"/>
        </p:xfrm>
        <a:graphic>
          <a:graphicData uri="http://schemas.openxmlformats.org/drawingml/2006/table">
            <a:tbl>
              <a:tblPr/>
              <a:tblGrid>
                <a:gridCol w="4500562"/>
                <a:gridCol w="3571875"/>
              </a:tblGrid>
              <a:tr h="357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Перечень (учитывать при разработке ПИ)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3867" marR="338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Реакция пользователя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3867" marR="338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00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122238" algn="l"/>
                        </a:tabLst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социальный фактор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Char char="•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психологический климат в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организации,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Char char="•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преподнесения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сведений о вычислительной системе,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Char char="•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функции, которые возлагает система на пользователя,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Char char="•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способ выполнения этих функций</a:t>
                      </a:r>
                    </a:p>
                  </a:txBody>
                  <a:tcPr marL="33867" marR="338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предубеждения против системы,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нарушить сложившиеся рабочие группы,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лишить исполнителя привычного общения,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испортить отношения с руководством,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Char char=""/>
                        <a:tabLst>
                          <a:tab pos="122238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усилить или ослабить опасения пользователя относительно системы.</a:t>
                      </a:r>
                    </a:p>
                  </a:txBody>
                  <a:tcPr marL="33867" marR="338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190" name="Rectangle 1"/>
          <p:cNvSpPr>
            <a:spLocks noChangeArrowheads="1"/>
          </p:cNvSpPr>
          <p:nvPr/>
        </p:nvSpPr>
        <p:spPr bwMode="auto">
          <a:xfrm>
            <a:off x="285750" y="785813"/>
            <a:ext cx="7358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just">
              <a:tabLst>
                <a:tab pos="122238" algn="r"/>
                <a:tab pos="2970213" algn="ctr"/>
                <a:tab pos="5940425" algn="r"/>
              </a:tabLst>
            </a:pPr>
            <a:r>
              <a:rPr lang="ru-RU" b="1">
                <a:cs typeface="Times New Roman" pitchFamily="18" charset="0"/>
              </a:rPr>
              <a:t>Факторы, влияющие на удобства работы с системой.</a:t>
            </a:r>
            <a:endParaRPr lang="ru-RU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88" y="214313"/>
          <a:ext cx="8572500" cy="6155374"/>
        </p:xfrm>
        <a:graphic>
          <a:graphicData uri="http://schemas.openxmlformats.org/drawingml/2006/table">
            <a:tbl>
              <a:tblPr/>
              <a:tblGrid>
                <a:gridCol w="6410325"/>
                <a:gridCol w="2162175"/>
              </a:tblGrid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Значение цветовых кодов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Примеры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Красный – волнует и утомляет. Мигающий красный сигнал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предупреждения оператора о том, что система или одна из ее частей бездействуют.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применяется для обозначения ситуации, требующей немедленных действий, состояние тревоги.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«Опасно»,«Срыв»,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«Ошибка»,«Авария»,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«Отказ».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Желтый – расслабляет, Оранжевый- раскрепощает фантазию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применяется для обозначения предельных режимов, в которых необходима  осторожность или может произойти неожиданная задержка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«Осторожно».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Arial" charset="0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Риск, Предупреждение. Ненормальное состояние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Зеленый – успокаивающий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Указывает на полностью функционирующую систему, все параметры которой находятся в норме.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«Безопасно», Нормально штатный режим.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Белый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используется для обозначения таких функций, относительно которых у системы нет сведений, являются ли они правильными или ошибочными.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Осведомление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800"/>
                        <a:buFont typeface="Symbol" pitchFamily="18" charset="2"/>
                        <a:buNone/>
                        <a:tabLst>
                          <a:tab pos="635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временного промежуточного состояния. 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Синий, голубой – успокаивает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указывает консультативные сведения.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968625" algn="ctr"/>
                          <a:tab pos="5940425" algn="r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Осведомление. Прохладно.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Фиолетовый – цвет зависти, тревоги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968625" algn="ctr"/>
                          <a:tab pos="5940425" algn="r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Коричневый -угнетает умственную активность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968625" algn="ctr"/>
                          <a:tab pos="5940425" algn="r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Черный- способствует возникновению головных болей, но снижает  число ошибок</a:t>
                      </a: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968625" algn="ctr"/>
                          <a:tab pos="5940425" algn="r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947" marR="539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85813" y="214313"/>
            <a:ext cx="7772400" cy="1071562"/>
          </a:xfrm>
        </p:spPr>
        <p:txBody>
          <a:bodyPr/>
          <a:lstStyle/>
          <a:p>
            <a:pPr eaLnBrk="1" hangingPunct="1"/>
            <a:r>
              <a:rPr lang="ru-RU" sz="3200" smtClean="0">
                <a:latin typeface="Arial" charset="0"/>
              </a:rPr>
              <a:t>3.</a:t>
            </a:r>
            <a:r>
              <a:rPr lang="ru-RU" sz="3200" smtClean="0"/>
              <a:t> Методы разработки систем, ориентированных на пользователя.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95288" y="1412875"/>
            <a:ext cx="8229600" cy="35544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</a:rPr>
              <a:t>3.1.Стандарты и модели, используемые для разработки интерфейсов.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</a:rPr>
              <a:t>3.2.Модели пользовательского интерфейса.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</a:rPr>
              <a:t>3.3. Методы обеспечения понятности интерфейса (метафора, идеома, стандарт).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ru-RU" sz="28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3" y="0"/>
            <a:ext cx="8229600" cy="357188"/>
          </a:xfrm>
        </p:spPr>
        <p:txBody>
          <a:bodyPr/>
          <a:lstStyle/>
          <a:p>
            <a:pPr eaLnBrk="1" hangingPunct="1"/>
            <a:r>
              <a:rPr lang="ru-RU" sz="2800" smtClean="0"/>
              <a:t>3.1.Модели пользовательского интерфейса.</a:t>
            </a:r>
          </a:p>
        </p:txBody>
      </p:sp>
      <p:sp>
        <p:nvSpPr>
          <p:cNvPr id="53251" name="Содержимое 2"/>
          <p:cNvSpPr>
            <a:spLocks noGrp="1"/>
          </p:cNvSpPr>
          <p:nvPr>
            <p:ph idx="4294967295"/>
          </p:nvPr>
        </p:nvSpPr>
        <p:spPr>
          <a:xfrm>
            <a:off x="214313" y="500063"/>
            <a:ext cx="8572500" cy="714375"/>
          </a:xfrm>
        </p:spPr>
        <p:txBody>
          <a:bodyPr/>
          <a:lstStyle/>
          <a:p>
            <a:pPr eaLnBrk="1" hangingPunct="1"/>
            <a:r>
              <a:rPr lang="ru-RU" sz="2000" b="1" smtClean="0"/>
              <a:t>Опр.</a:t>
            </a:r>
            <a:r>
              <a:rPr lang="ru-RU" sz="2000" smtClean="0"/>
              <a:t> Ментальная или концептуальная модель – лишь внутреннее отображение того, как пользователь понимает и взаимодействует с системой.</a:t>
            </a:r>
          </a:p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</p:txBody>
      </p:sp>
      <p:grpSp>
        <p:nvGrpSpPr>
          <p:cNvPr id="53252" name="Group 2"/>
          <p:cNvGrpSpPr>
            <a:grpSpLocks/>
          </p:cNvGrpSpPr>
          <p:nvPr/>
        </p:nvGrpSpPr>
        <p:grpSpPr bwMode="auto">
          <a:xfrm>
            <a:off x="1000125" y="1500188"/>
            <a:ext cx="7500938" cy="5143500"/>
            <a:chOff x="1674" y="2468"/>
            <a:chExt cx="9180" cy="6585"/>
          </a:xfrm>
        </p:grpSpPr>
        <p:sp>
          <p:nvSpPr>
            <p:cNvPr id="53253" name="Oval 3"/>
            <p:cNvSpPr>
              <a:spLocks noChangeArrowheads="1"/>
            </p:cNvSpPr>
            <p:nvPr/>
          </p:nvSpPr>
          <p:spPr bwMode="auto">
            <a:xfrm>
              <a:off x="4213" y="2468"/>
              <a:ext cx="3202" cy="108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100" b="1">
                  <a:latin typeface="Calibri" pitchFamily="34" charset="0"/>
                </a:rPr>
                <a:t>Модель проектировщика</a:t>
              </a:r>
              <a:endParaRPr lang="ru-RU"/>
            </a:p>
          </p:txBody>
        </p:sp>
        <p:sp>
          <p:nvSpPr>
            <p:cNvPr id="53254" name="Oval 4"/>
            <p:cNvSpPr>
              <a:spLocks noChangeArrowheads="1"/>
            </p:cNvSpPr>
            <p:nvPr/>
          </p:nvSpPr>
          <p:spPr bwMode="auto">
            <a:xfrm>
              <a:off x="1854" y="4268"/>
              <a:ext cx="3033" cy="12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100" b="1">
                  <a:latin typeface="Calibri" pitchFamily="34" charset="0"/>
                </a:rPr>
                <a:t>Концептуальная модель пользователя</a:t>
              </a:r>
              <a:endParaRPr lang="ru-RU"/>
            </a:p>
          </p:txBody>
        </p:sp>
        <p:sp>
          <p:nvSpPr>
            <p:cNvPr id="53255" name="Oval 5"/>
            <p:cNvSpPr>
              <a:spLocks noChangeArrowheads="1"/>
            </p:cNvSpPr>
            <p:nvPr/>
          </p:nvSpPr>
          <p:spPr bwMode="auto">
            <a:xfrm>
              <a:off x="6909" y="4268"/>
              <a:ext cx="2865" cy="12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100" b="1">
                  <a:latin typeface="Calibri" pitchFamily="34" charset="0"/>
                </a:rPr>
                <a:t>Модель программиста</a:t>
              </a:r>
              <a:endParaRPr lang="ru-RU"/>
            </a:p>
          </p:txBody>
        </p:sp>
        <p:sp>
          <p:nvSpPr>
            <p:cNvPr id="53256" name="Line 6"/>
            <p:cNvSpPr>
              <a:spLocks noChangeShapeType="1"/>
            </p:cNvSpPr>
            <p:nvPr/>
          </p:nvSpPr>
          <p:spPr bwMode="auto">
            <a:xfrm>
              <a:off x="3283" y="5463"/>
              <a:ext cx="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57" name="Rectangle 7"/>
            <p:cNvSpPr>
              <a:spLocks noChangeArrowheads="1"/>
            </p:cNvSpPr>
            <p:nvPr/>
          </p:nvSpPr>
          <p:spPr bwMode="auto">
            <a:xfrm>
              <a:off x="1674" y="6723"/>
              <a:ext cx="3240" cy="23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ts val="500"/>
                </a:spcBef>
                <a:spcAft>
                  <a:spcPts val="500"/>
                </a:spcAft>
              </a:pPr>
              <a:r>
                <a:rPr lang="ru-RU" sz="1200">
                  <a:latin typeface="Times New Roman" pitchFamily="18" charset="0"/>
                </a:rPr>
                <a:t>Опыт взаимодействия в реальном мире:</a:t>
              </a:r>
            </a:p>
            <a:p>
              <a:pPr algn="just"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задачи,</a:t>
              </a:r>
            </a:p>
            <a:p>
              <a:pPr algn="just"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процессы,</a:t>
              </a:r>
            </a:p>
            <a:p>
              <a:pPr algn="just"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инструменты,</a:t>
              </a:r>
            </a:p>
            <a:p>
              <a:pPr algn="just"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результаты.</a:t>
              </a:r>
            </a:p>
            <a:p>
              <a:endParaRPr lang="ru-RU"/>
            </a:p>
          </p:txBody>
        </p:sp>
        <p:sp>
          <p:nvSpPr>
            <p:cNvPr id="53258" name="Rectangle 8"/>
            <p:cNvSpPr>
              <a:spLocks noChangeArrowheads="1"/>
            </p:cNvSpPr>
            <p:nvPr/>
          </p:nvSpPr>
          <p:spPr bwMode="auto">
            <a:xfrm>
              <a:off x="6894" y="6723"/>
              <a:ext cx="3960" cy="223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vl="1"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платформа,</a:t>
              </a:r>
            </a:p>
            <a:p>
              <a:pPr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операционная система,</a:t>
              </a:r>
            </a:p>
            <a:p>
              <a:pPr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оболочка,</a:t>
              </a:r>
            </a:p>
            <a:p>
              <a:pPr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инструменты разработки,</a:t>
              </a:r>
            </a:p>
            <a:p>
              <a:pPr>
                <a:spcBef>
                  <a:spcPts val="500"/>
                </a:spcBef>
                <a:spcAft>
                  <a:spcPts val="500"/>
                </a:spcAft>
                <a:buFont typeface="Arial" charset="0"/>
                <a:buChar char="•"/>
              </a:pPr>
              <a:r>
                <a:rPr lang="ru-RU" sz="1200">
                  <a:latin typeface="Times New Roman" pitchFamily="18" charset="0"/>
                </a:rPr>
                <a:t>принципы и</a:t>
              </a:r>
              <a:r>
                <a:rPr lang="ru-RU" sz="1400">
                  <a:latin typeface="Times New Roman" pitchFamily="18" charset="0"/>
                </a:rPr>
                <a:t> </a:t>
              </a:r>
              <a:r>
                <a:rPr lang="ru-RU" sz="1200">
                  <a:latin typeface="Times New Roman" pitchFamily="18" charset="0"/>
                </a:rPr>
                <a:t>методы для разработки программ</a:t>
              </a:r>
            </a:p>
            <a:p>
              <a:endParaRPr lang="ru-RU"/>
            </a:p>
          </p:txBody>
        </p:sp>
        <p:sp>
          <p:nvSpPr>
            <p:cNvPr id="53259" name="Line 9"/>
            <p:cNvSpPr>
              <a:spLocks noChangeShapeType="1"/>
            </p:cNvSpPr>
            <p:nvPr/>
          </p:nvSpPr>
          <p:spPr bwMode="auto">
            <a:xfrm>
              <a:off x="8334" y="5463"/>
              <a:ext cx="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0" name="Line 10"/>
            <p:cNvSpPr>
              <a:spLocks noChangeShapeType="1"/>
            </p:cNvSpPr>
            <p:nvPr/>
          </p:nvSpPr>
          <p:spPr bwMode="auto">
            <a:xfrm>
              <a:off x="5814" y="3482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1" name="Line 11"/>
            <p:cNvSpPr>
              <a:spLocks noChangeShapeType="1"/>
            </p:cNvSpPr>
            <p:nvPr/>
          </p:nvSpPr>
          <p:spPr bwMode="auto">
            <a:xfrm flipH="1" flipV="1">
              <a:off x="7074" y="3302"/>
              <a:ext cx="108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2" name="Line 12"/>
            <p:cNvSpPr>
              <a:spLocks noChangeShapeType="1"/>
            </p:cNvSpPr>
            <p:nvPr/>
          </p:nvSpPr>
          <p:spPr bwMode="auto">
            <a:xfrm flipV="1">
              <a:off x="3834" y="3302"/>
              <a:ext cx="72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3" name="Rectangle 13"/>
            <p:cNvSpPr>
              <a:spLocks noChangeArrowheads="1"/>
            </p:cNvSpPr>
            <p:nvPr/>
          </p:nvSpPr>
          <p:spPr bwMode="auto">
            <a:xfrm>
              <a:off x="4554" y="4923"/>
              <a:ext cx="2520" cy="12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100" b="1">
                  <a:latin typeface="Calibri" pitchFamily="34" charset="0"/>
                </a:rPr>
                <a:t>принципы и методы проектирования ПИ</a:t>
              </a:r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4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857250" y="214313"/>
            <a:ext cx="7643813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15"/>
          <p:cNvSpPr>
            <a:spLocks noChangeArrowheads="1"/>
          </p:cNvSpPr>
          <p:nvPr/>
        </p:nvSpPr>
        <p:spPr bwMode="auto">
          <a:xfrm>
            <a:off x="500063" y="4811713"/>
            <a:ext cx="8429625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indent="450850"/>
            <a:r>
              <a:rPr lang="ru-RU" sz="1400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Верх айсберга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элементы продукта, информация для пользователей, составляющая </a:t>
            </a:r>
            <a:r>
              <a:rPr lang="ru-RU" sz="1400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10%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модели проектировщика. К ним относятся цвет, анимация, звук, форма объектов, графика, текст, расположение информации на экране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indent="450850" eaLnBrk="0" hangingPunct="0"/>
            <a:r>
              <a:rPr lang="ru-RU" sz="1400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Второй «этаж» айсберга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ощущение интерфейса, на который отводится около </a:t>
            </a:r>
            <a:r>
              <a:rPr lang="ru-RU" sz="1400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30%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модели. Это техника общения пользователя с системой (РС), включая действия с клавиатурой, функциональными клавишами, мышью, трекболом, джойстиком. Сюда же относятся обратная связь с пользователем.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indent="450850" eaLnBrk="0" hangingPunct="0"/>
            <a:r>
              <a:rPr lang="ru-RU" sz="1400" u="sng">
                <a:latin typeface="Times New Roman" pitchFamily="18" charset="0"/>
                <a:cs typeface="Times New Roman" pitchFamily="18" charset="0"/>
              </a:rPr>
              <a:t>Нижняя часть айсберга (60%)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 содержит наиболее важные части интерфейса – свойства объектов и их связь.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indent="450850" eaLnBrk="0" hangingPunct="0"/>
            <a:endParaRPr lang="ru-RU"/>
          </a:p>
        </p:txBody>
      </p:sp>
      <p:sp>
        <p:nvSpPr>
          <p:cNvPr id="54276" name="Rectangle 16"/>
          <p:cNvSpPr>
            <a:spLocks noChangeArrowheads="1"/>
          </p:cNvSpPr>
          <p:nvPr/>
        </p:nvSpPr>
        <p:spPr bwMode="auto">
          <a:xfrm>
            <a:off x="571500" y="4429125"/>
            <a:ext cx="8072438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algn="ctr"/>
            <a:r>
              <a:rPr lang="ru-RU" sz="1200" b="1">
                <a:solidFill>
                  <a:srgbClr val="000000"/>
                </a:solidFill>
                <a:cs typeface="Times New Roman" pitchFamily="18" charset="0"/>
              </a:rPr>
              <a:t>Рис 2. «Айсберг» впечатлений и ощущений при восприятии интерфейса программного продукта</a:t>
            </a:r>
            <a:endParaRPr lang="ru-RU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3" y="214313"/>
            <a:ext cx="8229600" cy="511175"/>
          </a:xfrm>
          <a:ln>
            <a:solidFill>
              <a:schemeClr val="accent1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ru-RU" sz="3200" dirty="0" smtClean="0"/>
              <a:t>Пользовательский интерфейс.</a:t>
            </a:r>
          </a:p>
        </p:txBody>
      </p:sp>
      <p:sp>
        <p:nvSpPr>
          <p:cNvPr id="55299" name="Содержимое 2"/>
          <p:cNvSpPr>
            <a:spLocks noGrp="1"/>
          </p:cNvSpPr>
          <p:nvPr>
            <p:ph idx="4294967295"/>
          </p:nvPr>
        </p:nvSpPr>
        <p:spPr>
          <a:xfrm>
            <a:off x="428625" y="928688"/>
            <a:ext cx="8391525" cy="4948237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sz="2000" b="1" smtClean="0"/>
              <a:t>Микроэргономика</a:t>
            </a:r>
            <a:r>
              <a:rPr lang="ru-RU" sz="2000" smtClean="0"/>
              <a:t> – занимается исследованием и проектированием систем «человек-машина».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sz="2000" b="1" smtClean="0"/>
              <a:t>Пользовательский интерфейс </a:t>
            </a:r>
            <a:r>
              <a:rPr lang="ru-RU" sz="2000" smtClean="0"/>
              <a:t>– совокупность элементов, позволяющих пользователю программы управлять ее работой и получать требуемые результаты.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sz="2000" b="1" smtClean="0"/>
              <a:t>Виды интерфейсов:</a:t>
            </a:r>
          </a:p>
          <a:p>
            <a:pPr marL="0" indent="0" algn="just" eaLnBrk="1" hangingPunct="1"/>
            <a:r>
              <a:rPr lang="ru-RU" sz="2000" smtClean="0"/>
              <a:t>командный,</a:t>
            </a:r>
          </a:p>
          <a:p>
            <a:pPr marL="0" indent="0" algn="just" eaLnBrk="1" hangingPunct="1"/>
            <a:r>
              <a:rPr lang="ru-RU" sz="2000" smtClean="0"/>
              <a:t>графический,</a:t>
            </a:r>
          </a:p>
          <a:p>
            <a:pPr marL="0" indent="0" algn="just" eaLnBrk="1" hangingPunct="1"/>
            <a:r>
              <a:rPr lang="ru-RU" sz="2000" smtClean="0"/>
              <a:t>биометрический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sz="2000" b="1" smtClean="0"/>
              <a:t>Состав графического ПИ:</a:t>
            </a:r>
          </a:p>
          <a:p>
            <a:pPr marL="0" indent="0" algn="just" eaLnBrk="1" hangingPunct="1"/>
            <a:r>
              <a:rPr lang="ru-RU" sz="2000" smtClean="0"/>
              <a:t>набор задач пользователя,</a:t>
            </a:r>
          </a:p>
          <a:p>
            <a:pPr marL="0" indent="0" algn="just" eaLnBrk="1" hangingPunct="1"/>
            <a:r>
              <a:rPr lang="ru-RU" sz="2000" smtClean="0"/>
              <a:t>используемая системой метафора,</a:t>
            </a:r>
          </a:p>
          <a:p>
            <a:pPr marL="0" indent="0" algn="just" eaLnBrk="1" hangingPunct="1"/>
            <a:r>
              <a:rPr lang="ru-RU" sz="2000" smtClean="0"/>
              <a:t>графические элементы управления системой,</a:t>
            </a:r>
          </a:p>
          <a:p>
            <a:pPr marL="0" indent="0" algn="just" eaLnBrk="1" hangingPunct="1"/>
            <a:r>
              <a:rPr lang="ru-RU" sz="2000" smtClean="0"/>
              <a:t>дизайн экранов программы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714375"/>
            <a:ext cx="8229600" cy="5786438"/>
          </a:xfrm>
          <a:ln>
            <a:solidFill>
              <a:schemeClr val="accent1"/>
            </a:solidFill>
          </a:ln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Пользовательский интерфейс состоит из множества составляющих, таких как: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набор задач пользователя, которые он решает при помощи системы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используемая системой метафора (например, рабочий стол в MS </a:t>
            </a:r>
            <a:r>
              <a:rPr lang="ru-RU" dirty="0" err="1" smtClean="0"/>
              <a:t>Windows</a:t>
            </a:r>
            <a:r>
              <a:rPr lang="ru-RU" dirty="0" smtClean="0"/>
              <a:t> и т.п.)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элементы управления системой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навигация между блоками системы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визуальный (и не только) дизайн экранов программы.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Содержимое 2"/>
          <p:cNvSpPr>
            <a:spLocks noGrp="1"/>
          </p:cNvSpPr>
          <p:nvPr>
            <p:ph idx="4294967295"/>
          </p:nvPr>
        </p:nvSpPr>
        <p:spPr>
          <a:xfrm>
            <a:off x="428625" y="1500188"/>
            <a:ext cx="8229600" cy="4233862"/>
          </a:xfrm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u="sng" smtClean="0"/>
              <a:t>Принципы вежливости программы.</a:t>
            </a:r>
            <a:endParaRPr lang="ru-RU" smtClean="0"/>
          </a:p>
          <a:p>
            <a:pPr eaLnBrk="1" hangingPunct="1"/>
            <a:r>
              <a:rPr lang="ru-RU" b="1" smtClean="0"/>
              <a:t>Программа  не должна:</a:t>
            </a:r>
            <a:endParaRPr lang="ru-RU" smtClean="0"/>
          </a:p>
          <a:p>
            <a:pPr eaLnBrk="1" hangingPunct="1"/>
            <a:r>
              <a:rPr lang="ru-RU" smtClean="0"/>
              <a:t>скрывать результаты своей работы, </a:t>
            </a:r>
          </a:p>
          <a:p>
            <a:pPr eaLnBrk="1" hangingPunct="1"/>
            <a:r>
              <a:rPr lang="ru-RU" smtClean="0"/>
              <a:t>быть скупа на информацию, </a:t>
            </a:r>
          </a:p>
          <a:p>
            <a:pPr eaLnBrk="1" hangingPunct="1"/>
            <a:r>
              <a:rPr lang="ru-RU" smtClean="0"/>
              <a:t>заставлять пользователя искать, где находятся простейшие функции, </a:t>
            </a:r>
          </a:p>
          <a:p>
            <a:pPr eaLnBrk="1" hangingPunct="1"/>
            <a:r>
              <a:rPr lang="ru-RU" smtClean="0"/>
              <a:t>винить его в своих собственных неудачах.</a:t>
            </a:r>
          </a:p>
        </p:txBody>
      </p:sp>
      <p:sp>
        <p:nvSpPr>
          <p:cNvPr id="57347" name="Прямоугольник 4"/>
          <p:cNvSpPr>
            <a:spLocks noChangeArrowheads="1"/>
          </p:cNvSpPr>
          <p:nvPr/>
        </p:nvSpPr>
        <p:spPr bwMode="auto">
          <a:xfrm>
            <a:off x="785813" y="285750"/>
            <a:ext cx="7643812" cy="9461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Calibri" pitchFamily="34" charset="0"/>
              </a:rPr>
              <a:t>Методы обеспечения понятности интерфейса (метафора, идеома, стандарт).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88" y="892175"/>
          <a:ext cx="8358187" cy="5756277"/>
        </p:xfrm>
        <a:graphic>
          <a:graphicData uri="http://schemas.openxmlformats.org/drawingml/2006/table">
            <a:tbl>
              <a:tblPr/>
              <a:tblGrid>
                <a:gridCol w="1222375"/>
                <a:gridCol w="7135812"/>
              </a:tblGrid>
              <a:tr h="441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Признак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Естественность (интуитивность).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Согласованность и непротиворечивость.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Должна соблюдаться в пределах программы и рабочей среды.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Аспекты согласованности: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Синтаксическая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Семантическая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Дружественность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Простота и неизбыточность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Непосредственный доступ к системе помощи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Гибкость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Эстетическая привлекательность</a:t>
                      </a:r>
                    </a:p>
                  </a:txBody>
                  <a:tcPr marL="60960" marR="6096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11" name="TextBox 6"/>
          <p:cNvSpPr txBox="1">
            <a:spLocks noChangeArrowheads="1"/>
          </p:cNvSpPr>
          <p:nvPr/>
        </p:nvSpPr>
        <p:spPr bwMode="auto">
          <a:xfrm>
            <a:off x="1214438" y="285750"/>
            <a:ext cx="7200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Основные стандарты и требования к  пользовательскому интерфейсу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Прямоугольник 4"/>
          <p:cNvSpPr>
            <a:spLocks noChangeArrowheads="1"/>
          </p:cNvSpPr>
          <p:nvPr/>
        </p:nvSpPr>
        <p:spPr bwMode="auto">
          <a:xfrm>
            <a:off x="395288" y="836613"/>
            <a:ext cx="8572500" cy="954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latin typeface="Calibri" pitchFamily="34" charset="0"/>
              </a:rPr>
              <a:t>Метафорический</a:t>
            </a:r>
            <a:r>
              <a:rPr lang="ru-RU" sz="2800">
                <a:latin typeface="Calibri" pitchFamily="34" charset="0"/>
              </a:rPr>
              <a:t> подход основан на интуитивном понимании.</a:t>
            </a:r>
          </a:p>
        </p:txBody>
      </p:sp>
      <p:sp>
        <p:nvSpPr>
          <p:cNvPr id="59395" name="Прямоугольник 6"/>
          <p:cNvSpPr>
            <a:spLocks noChangeArrowheads="1"/>
          </p:cNvSpPr>
          <p:nvPr/>
        </p:nvSpPr>
        <p:spPr bwMode="auto">
          <a:xfrm>
            <a:off x="357188" y="3500438"/>
            <a:ext cx="8535987" cy="22463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latin typeface="Calibri" pitchFamily="34" charset="0"/>
              </a:rPr>
              <a:t>Аффорданс (affordance) </a:t>
            </a:r>
            <a:r>
              <a:rPr lang="ru-RU" sz="2800">
                <a:latin typeface="Calibri" pitchFamily="34" charset="0"/>
              </a:rPr>
              <a:t>– это использование свойств объекта, которые сами показывают способ своего использования.</a:t>
            </a:r>
          </a:p>
          <a:p>
            <a:pPr algn="just"/>
            <a:r>
              <a:rPr lang="ru-RU" sz="2800" b="1">
                <a:latin typeface="Calibri" pitchFamily="34" charset="0"/>
              </a:rPr>
              <a:t>Стандарт- </a:t>
            </a:r>
            <a:r>
              <a:rPr lang="ru-RU" sz="2800">
                <a:latin typeface="Calibri" pitchFamily="34" charset="0"/>
              </a:rPr>
              <a:t> повторение во всех системах одних и тех же объектов, понятий, названий.</a:t>
            </a:r>
            <a:endParaRPr lang="ru-RU" sz="2800" b="1">
              <a:latin typeface="Calibri" pitchFamily="34" charset="0"/>
            </a:endParaRPr>
          </a:p>
        </p:txBody>
      </p:sp>
      <p:sp>
        <p:nvSpPr>
          <p:cNvPr id="59396" name="Прямоугольник 9"/>
          <p:cNvSpPr>
            <a:spLocks noChangeArrowheads="1"/>
          </p:cNvSpPr>
          <p:nvPr/>
        </p:nvSpPr>
        <p:spPr bwMode="auto">
          <a:xfrm>
            <a:off x="395288" y="1989138"/>
            <a:ext cx="8497887" cy="1384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latin typeface="Calibri" pitchFamily="34" charset="0"/>
              </a:rPr>
              <a:t>Идиоматический</a:t>
            </a:r>
            <a:r>
              <a:rPr lang="ru-RU">
                <a:latin typeface="Calibri" pitchFamily="34" charset="0"/>
              </a:rPr>
              <a:t> </a:t>
            </a:r>
            <a:r>
              <a:rPr lang="ru-RU" sz="2800">
                <a:latin typeface="Calibri" pitchFamily="34" charset="0"/>
              </a:rPr>
              <a:t>подход основан на знании о том, как решать ту или иную задачу - естественный для человека процесс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idx="4294967295"/>
          </p:nvPr>
        </p:nvSpPr>
        <p:spPr>
          <a:xfrm>
            <a:off x="285750" y="571500"/>
            <a:ext cx="4429125" cy="5357813"/>
          </a:xfrm>
          <a:ln>
            <a:solidFill>
              <a:schemeClr val="accent1"/>
            </a:solidFill>
          </a:ln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Примеры метафор: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Конкретный объект,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Что видишь — то и получишь 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Работаешь с тем, что видишь,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Рабочий стол,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Буфер обмена или буфер вырезок,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Окно, Слуга, Виртуальная реальность,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Картотека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60419" name="Содержимое 2"/>
          <p:cNvSpPr txBox="1">
            <a:spLocks/>
          </p:cNvSpPr>
          <p:nvPr/>
        </p:nvSpPr>
        <p:spPr bwMode="auto">
          <a:xfrm>
            <a:off x="4786313" y="428625"/>
            <a:ext cx="4114800" cy="55546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</a:pPr>
            <a:r>
              <a:rPr lang="ru-RU" sz="1900" b="1">
                <a:latin typeface="Calibri" pitchFamily="34" charset="0"/>
              </a:rPr>
              <a:t>Недостатки метафор: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1900">
                <a:latin typeface="Times New Roman" pitchFamily="18" charset="0"/>
                <a:cs typeface="Times New Roman" pitchFamily="18" charset="0"/>
              </a:rPr>
              <a:t>Не для любой функциональности можно подобрать подходящую метафору,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1900">
                <a:latin typeface="Times New Roman" pitchFamily="18" charset="0"/>
                <a:cs typeface="Times New Roman" pitchFamily="18" charset="0"/>
              </a:rPr>
              <a:t>Метафора может оказаться бесполезной,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1900">
                <a:latin typeface="Times New Roman" pitchFamily="18" charset="0"/>
                <a:cs typeface="Times New Roman" pitchFamily="18" charset="0"/>
              </a:rPr>
              <a:t>Не для всех объектов, функций, процессов, связи, служб и преобразований можно определить метафору,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1900">
                <a:latin typeface="Times New Roman" pitchFamily="18" charset="0"/>
                <a:cs typeface="Times New Roman" pitchFamily="18" charset="0"/>
              </a:rPr>
              <a:t>Метафора может ограничивать работу с системой.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endParaRPr lang="ru-RU" sz="28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3571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500" smtClean="0"/>
              <a:t>4.Проектирование графических элементов</a:t>
            </a:r>
          </a:p>
        </p:txBody>
      </p:sp>
      <p:sp>
        <p:nvSpPr>
          <p:cNvPr id="61443" name="Содержимое 2"/>
          <p:cNvSpPr>
            <a:spLocks noGrp="1"/>
          </p:cNvSpPr>
          <p:nvPr>
            <p:ph idx="1"/>
          </p:nvPr>
        </p:nvSpPr>
        <p:spPr>
          <a:xfrm>
            <a:off x="395288" y="908050"/>
            <a:ext cx="8229600" cy="5214938"/>
          </a:xfrm>
        </p:spPr>
        <p:txBody>
          <a:bodyPr/>
          <a:lstStyle/>
          <a:p>
            <a:pPr marL="341313" indent="-341313" eaLnBrk="1" hangingPunct="1">
              <a:buFont typeface="Arial" charset="0"/>
              <a:buNone/>
            </a:pPr>
            <a:r>
              <a:rPr lang="ru-RU" sz="2000" b="1" smtClean="0"/>
              <a:t>Вопросы: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4.1Стандарты и принципы, используемые для разработки графических элементов интерфейса.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4.2. Стандарты и принципы , используемые при разработке элементов отображения информации.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4.3. Высокоуровневое, низкоуровневое проектирование.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4.4 Визуальное проектирование графических элементов  интерфейса.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4.5. Проектирование элементов управления.</a:t>
            </a:r>
          </a:p>
          <a:p>
            <a:pPr marL="341313" indent="-341313" eaLnBrk="1" hangingPunct="1">
              <a:buFont typeface="Arial" charset="0"/>
              <a:buNone/>
            </a:pPr>
            <a:r>
              <a:rPr lang="ru-RU" sz="2000" smtClean="0"/>
              <a:t>4.6. Оценка эффективности, качества.</a:t>
            </a:r>
          </a:p>
          <a:p>
            <a:pPr marL="341313" indent="-341313" eaLnBrk="1" hangingPunct="1">
              <a:buFont typeface="Arial" charset="0"/>
              <a:buNone/>
            </a:pPr>
            <a:endParaRPr lang="ru-RU" sz="2000" smtClean="0"/>
          </a:p>
          <a:p>
            <a:pPr marL="341313" indent="-341313" eaLnBrk="1" hangingPunct="1">
              <a:buFont typeface="Arial" charset="0"/>
              <a:buAutoNum type="arabicPeriod"/>
            </a:pPr>
            <a:endParaRPr lang="ru-RU" sz="2000" smtClean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Содержимое 2"/>
          <p:cNvSpPr>
            <a:spLocks noGrp="1"/>
          </p:cNvSpPr>
          <p:nvPr>
            <p:ph idx="1"/>
          </p:nvPr>
        </p:nvSpPr>
        <p:spPr>
          <a:xfrm>
            <a:off x="428625" y="857250"/>
            <a:ext cx="8229600" cy="54292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000" b="1" smtClean="0"/>
              <a:t>Стандарты: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Код ОСТ (отраслевой стандарт)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ОСТ 115.1.6.-96 ИТ. Сертификация программной продукции. Методы обоснования базовых значений показателей качества программного обеспечения.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ОСТ 115.11-96 Технологические факторы, определяющие показатель работоспособности программных средств.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ГОСТ Р ИСО/ ИТ. Оценка программной продукции. Характеристика качества и руководство по их применению.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ГОСТ 28806-90 Качество программных средств. Термины и определения.</a:t>
            </a:r>
          </a:p>
          <a:p>
            <a:pPr eaLnBrk="1" hangingPunct="1">
              <a:buFont typeface="Arial" charset="0"/>
              <a:buNone/>
            </a:pPr>
            <a:r>
              <a:rPr lang="ru-RU" sz="1800" smtClean="0"/>
              <a:t>ГОСТ 28195-89 Оценка качества программных средств. Общие положения.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Нормативы затрагивают 3 области проектирования интерфейса:</a:t>
            </a:r>
          </a:p>
          <a:p>
            <a:pPr eaLnBrk="1" hangingPunct="1">
              <a:buFont typeface="Arial" charset="0"/>
              <a:buNone/>
            </a:pPr>
            <a:r>
              <a:rPr lang="ru-RU" sz="1800" b="1" smtClean="0"/>
              <a:t>Физическую </a:t>
            </a:r>
            <a:r>
              <a:rPr lang="ru-RU" sz="1800" smtClean="0"/>
              <a:t>– относится к аппаратному обеспечению программного пользовательского интерфейса (трекбол, мышь, сенсорный экран…)</a:t>
            </a:r>
          </a:p>
          <a:p>
            <a:pPr eaLnBrk="1" hangingPunct="1">
              <a:buFont typeface="Arial" charset="0"/>
              <a:buNone/>
            </a:pPr>
            <a:r>
              <a:rPr lang="ru-RU" sz="1800" b="1" smtClean="0"/>
              <a:t>Синтаксическую</a:t>
            </a:r>
            <a:r>
              <a:rPr lang="ru-RU" sz="1800" smtClean="0"/>
              <a:t> – правила размещения информации на экране и последовательность действий пользователя.</a:t>
            </a:r>
          </a:p>
          <a:p>
            <a:pPr eaLnBrk="1" hangingPunct="1">
              <a:buFont typeface="Arial" charset="0"/>
              <a:buNone/>
            </a:pPr>
            <a:r>
              <a:rPr lang="ru-RU" sz="1800" b="1" smtClean="0"/>
              <a:t>Семантическую</a:t>
            </a:r>
            <a:r>
              <a:rPr lang="ru-RU" sz="1800" smtClean="0"/>
              <a:t>- раскрывает сущность элементов, объектов и действий (Выход-Выход, Отмена-Отмена )</a:t>
            </a:r>
            <a:endParaRPr lang="ru-RU" sz="2400" smtClean="0"/>
          </a:p>
        </p:txBody>
      </p:sp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3683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1800" smtClean="0"/>
              <a:t>Стандарты и принципы , используемые при разработке элементов отображения информации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5" y="846138"/>
          <a:ext cx="8786813" cy="5791200"/>
        </p:xfrm>
        <a:graphic>
          <a:graphicData uri="http://schemas.openxmlformats.org/drawingml/2006/table">
            <a:tbl>
              <a:tblPr/>
              <a:tblGrid>
                <a:gridCol w="1728788"/>
                <a:gridCol w="4129087"/>
                <a:gridCol w="2928938"/>
              </a:tblGrid>
              <a:tr h="174625">
                <a:tc gridSpan="3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Факторы, учитываемые при расположении средств отображения информации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563">
                <a:tc row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Приоритет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-частота и степень использования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-легкость манипулирования отдельными органами управления 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(определяется по точности, скорости, усилиям) в разных местах расположения.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3775">
                <a:tc row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Группировка в логические блоки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-функциональный  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объединение индикаторов и органов управления, идентичных по функциям или совместно используемых при выполнении одной задачи, а также относящиеся к одному компоненту оборудования;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-последовательный  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расположение в порядке последовательности использования.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1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625" y="142875"/>
            <a:ext cx="8229600" cy="368300"/>
          </a:xfrm>
        </p:spPr>
        <p:txBody>
          <a:bodyPr/>
          <a:lstStyle/>
          <a:p>
            <a:pPr eaLnBrk="1" hangingPunct="1"/>
            <a:r>
              <a:rPr lang="ru-RU" sz="1800" smtClean="0"/>
              <a:t>Стандарты и принципы , используемые при разработке элементов отображения информации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5" y="846138"/>
          <a:ext cx="8786813" cy="4876800"/>
        </p:xfrm>
        <a:graphic>
          <a:graphicData uri="http://schemas.openxmlformats.org/drawingml/2006/table">
            <a:tbl>
              <a:tblPr/>
              <a:tblGrid>
                <a:gridCol w="1728788"/>
                <a:gridCol w="2700337"/>
                <a:gridCol w="4357688"/>
              </a:tblGrid>
              <a:tr h="174625">
                <a:tc gridSpan="3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Факторы, учитываемые при расположении средств отображения информации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5613">
                <a:tc rowSpan="3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Взаимосвязь м/у органами управления и средствами отображения информации (соответствие названия кнопок, вызываемой функции)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важные и наиболее часто используемые средства отображения информации и органы управления - в пределах оптимальной зоны;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аварийные — в легко доступных местах, но не в оптимальной зоне;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2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второстепенные, периодически  используемые средства отображения информации и органы управления — не в оптимальных зонах 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руководствуются в правилами группировки и взаимосвязи между ними. Средства отображения информации на панелях пульта группируют и размещают в соответствии с последовательностью их использования или функциональными связями элементов системы.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 rowSpan="3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групповом размещении индикаторов для контрольного считывания необходимо выполнять следующие правила: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наличии в группе шести и более индикаторов — располагать их в виде двух параллельных рядов (вертикальных или горизонтальных); не делать более 5—6 горизонтальных или вертикальных рядов;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56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наличии на панели более 25—30 индикаторов — компоновать их в 2—3 зрительно отличаемые группы.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86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функционально однородные органы управления необходимо располагать единообразно на всех панелях пультов данной системы, исключая возможность их случайного переключения.</a:t>
                      </a:r>
                    </a:p>
                  </a:txBody>
                  <a:tcPr marL="26201" marR="262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453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625" y="142875"/>
            <a:ext cx="8229600" cy="368300"/>
          </a:xfrm>
        </p:spPr>
        <p:txBody>
          <a:bodyPr/>
          <a:lstStyle/>
          <a:p>
            <a:pPr eaLnBrk="1" hangingPunct="1"/>
            <a:r>
              <a:rPr lang="ru-RU" sz="1800" smtClean="0"/>
              <a:t>Стандарты и принципы , используемые при разработке элементов отображения информации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625" y="571500"/>
            <a:ext cx="8229600" cy="29686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smtClean="0"/>
              <a:t>Высокоуровневое, низкоуровневое проектирование интерфейса.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z="4000" smtClean="0"/>
          </a:p>
        </p:txBody>
      </p:sp>
      <p:grpSp>
        <p:nvGrpSpPr>
          <p:cNvPr id="65539" name="Group 2"/>
          <p:cNvGrpSpPr>
            <a:grpSpLocks/>
          </p:cNvGrpSpPr>
          <p:nvPr/>
        </p:nvGrpSpPr>
        <p:grpSpPr bwMode="auto">
          <a:xfrm>
            <a:off x="214313" y="1071563"/>
            <a:ext cx="8501062" cy="5000625"/>
            <a:chOff x="1134" y="851"/>
            <a:chExt cx="14913" cy="7270"/>
          </a:xfrm>
        </p:grpSpPr>
        <p:sp>
          <p:nvSpPr>
            <p:cNvPr id="65540" name="Rectangle 3"/>
            <p:cNvSpPr>
              <a:spLocks noChangeArrowheads="1"/>
            </p:cNvSpPr>
            <p:nvPr/>
          </p:nvSpPr>
          <p:spPr bwMode="auto">
            <a:xfrm>
              <a:off x="1134" y="5061"/>
              <a:ext cx="2880" cy="30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2400">
                  <a:solidFill>
                    <a:srgbClr val="0000FF"/>
                  </a:solidFill>
                  <a:latin typeface="Calibri" pitchFamily="34" charset="0"/>
                </a:rPr>
                <a:t>Начало работы над проектом</a:t>
              </a:r>
              <a:endParaRPr lang="ru-RU" sz="2400"/>
            </a:p>
          </p:txBody>
        </p:sp>
        <p:sp>
          <p:nvSpPr>
            <p:cNvPr id="65541" name="Rectangle 4"/>
            <p:cNvSpPr>
              <a:spLocks noChangeArrowheads="1"/>
            </p:cNvSpPr>
            <p:nvPr/>
          </p:nvSpPr>
          <p:spPr bwMode="auto">
            <a:xfrm>
              <a:off x="4914" y="5061"/>
              <a:ext cx="3240" cy="30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endParaRPr lang="ru-RU" sz="2600">
                <a:latin typeface="Times New Roman" pitchFamily="18" charset="0"/>
              </a:endParaRPr>
            </a:p>
            <a:p>
              <a:pPr algn="ctr">
                <a:spcAft>
                  <a:spcPts val="1000"/>
                </a:spcAft>
              </a:pPr>
              <a:r>
                <a:rPr lang="ru-RU" sz="2400">
                  <a:solidFill>
                    <a:srgbClr val="0000FF"/>
                  </a:solidFill>
                  <a:latin typeface="Calibri" pitchFamily="34" charset="0"/>
                </a:rPr>
                <a:t>Постановка задачи</a:t>
              </a:r>
              <a:endParaRPr lang="ru-RU" sz="2400"/>
            </a:p>
          </p:txBody>
        </p:sp>
        <p:sp>
          <p:nvSpPr>
            <p:cNvPr id="65542" name="Rectangle 5"/>
            <p:cNvSpPr>
              <a:spLocks noChangeArrowheads="1"/>
            </p:cNvSpPr>
            <p:nvPr/>
          </p:nvSpPr>
          <p:spPr bwMode="auto">
            <a:xfrm>
              <a:off x="8694" y="5061"/>
              <a:ext cx="3600" cy="30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2400">
                  <a:solidFill>
                    <a:srgbClr val="0000FF"/>
                  </a:solidFill>
                  <a:latin typeface="Calibri" pitchFamily="34" charset="0"/>
                </a:rPr>
                <a:t>Высокоуровневое проектирование</a:t>
              </a:r>
              <a:endParaRPr lang="ru-RU" sz="2400"/>
            </a:p>
          </p:txBody>
        </p:sp>
        <p:sp>
          <p:nvSpPr>
            <p:cNvPr id="65543" name="Rectangle 6"/>
            <p:cNvSpPr>
              <a:spLocks noChangeArrowheads="1"/>
            </p:cNvSpPr>
            <p:nvPr/>
          </p:nvSpPr>
          <p:spPr bwMode="auto">
            <a:xfrm>
              <a:off x="12654" y="5061"/>
              <a:ext cx="3393" cy="30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2400">
                  <a:solidFill>
                    <a:srgbClr val="0000FF"/>
                  </a:solidFill>
                  <a:latin typeface="Calibri" pitchFamily="34" charset="0"/>
                </a:rPr>
                <a:t>Низкоуров невое проектирование</a:t>
              </a:r>
              <a:endParaRPr lang="ru-RU" sz="2400"/>
            </a:p>
          </p:txBody>
        </p:sp>
        <p:sp>
          <p:nvSpPr>
            <p:cNvPr id="65544" name="Line 7"/>
            <p:cNvSpPr>
              <a:spLocks noChangeShapeType="1"/>
            </p:cNvSpPr>
            <p:nvPr/>
          </p:nvSpPr>
          <p:spPr bwMode="auto">
            <a:xfrm>
              <a:off x="4014" y="6681"/>
              <a:ext cx="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5" name="Line 8"/>
            <p:cNvSpPr>
              <a:spLocks noChangeShapeType="1"/>
            </p:cNvSpPr>
            <p:nvPr/>
          </p:nvSpPr>
          <p:spPr bwMode="auto">
            <a:xfrm>
              <a:off x="8154" y="6681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6" name="Line 9"/>
            <p:cNvSpPr>
              <a:spLocks noChangeShapeType="1"/>
            </p:cNvSpPr>
            <p:nvPr/>
          </p:nvSpPr>
          <p:spPr bwMode="auto">
            <a:xfrm>
              <a:off x="12294" y="6681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7" name="Rectangle 10"/>
            <p:cNvSpPr>
              <a:spLocks noChangeArrowheads="1"/>
            </p:cNvSpPr>
            <p:nvPr/>
          </p:nvSpPr>
          <p:spPr bwMode="auto">
            <a:xfrm>
              <a:off x="2214" y="851"/>
              <a:ext cx="13500" cy="27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4000">
                  <a:solidFill>
                    <a:srgbClr val="993366"/>
                  </a:solidFill>
                  <a:latin typeface="Calibri" pitchFamily="34" charset="0"/>
                </a:rPr>
                <a:t>Процесс проектирования интерфейса:</a:t>
              </a:r>
              <a:endParaRPr lang="ru-RU" sz="4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625" y="0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Структура и классификация пользовательских интерфейсов.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28625" y="1143000"/>
            <a:ext cx="8229600" cy="45259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 дизайне пользовательского интерфейса можно условно выделить 2 составляющие: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декоративная- элементы, отвечающие за эстетическую привлекательность программного изделия,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активная - подразделяется на операционные и информационные образы моделей вычислений и управляющие средства пользовательского интерфейса, посредством которых пользователь управляет программой.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Содержимое 2"/>
          <p:cNvSpPr>
            <a:spLocks noGrp="1"/>
          </p:cNvSpPr>
          <p:nvPr>
            <p:ph idx="4294967295"/>
          </p:nvPr>
        </p:nvSpPr>
        <p:spPr>
          <a:xfrm>
            <a:off x="500063" y="0"/>
            <a:ext cx="8229600" cy="6572250"/>
          </a:xfrm>
        </p:spPr>
        <p:txBody>
          <a:bodyPr/>
          <a:lstStyle/>
          <a:p>
            <a:pPr eaLnBrk="1" hangingPunct="1"/>
            <a:r>
              <a:rPr lang="ru-RU" sz="2000" smtClean="0"/>
              <a:t>Высокоуровневый проект для ПИ включает следующие основные компоненты:</a:t>
            </a:r>
          </a:p>
          <a:p>
            <a:pPr eaLnBrk="1" hangingPunct="1"/>
            <a:r>
              <a:rPr lang="ru-RU" sz="2000" smtClean="0"/>
              <a:t>подход к использованию платформы(окна, меню, пиктограммы, меню, указатели) ПИ,</a:t>
            </a:r>
          </a:p>
          <a:p>
            <a:pPr eaLnBrk="1" hangingPunct="1"/>
            <a:r>
              <a:rPr lang="ru-RU" sz="2000" smtClean="0"/>
              <a:t>предполагаемую пользовательскую модель,</a:t>
            </a:r>
          </a:p>
          <a:p>
            <a:pPr eaLnBrk="1" hangingPunct="1"/>
            <a:r>
              <a:rPr lang="ru-RU" sz="2000" smtClean="0"/>
              <a:t>характеристики объектов, свойств, действий(объектно-ориентированный подход),</a:t>
            </a:r>
          </a:p>
          <a:p>
            <a:pPr eaLnBrk="1" hangingPunct="1"/>
            <a:r>
              <a:rPr lang="ru-RU" sz="2000" smtClean="0"/>
              <a:t>структуру и логику вызовов окон и экранов,</a:t>
            </a:r>
          </a:p>
          <a:p>
            <a:pPr eaLnBrk="1" hangingPunct="1"/>
            <a:r>
              <a:rPr lang="ru-RU" sz="2000" smtClean="0"/>
              <a:t>основные окна, экраны, представления и диалоги,</a:t>
            </a:r>
          </a:p>
          <a:p>
            <a:pPr eaLnBrk="1" hangingPunct="1"/>
            <a:r>
              <a:rPr lang="ru-RU" sz="2000" smtClean="0"/>
              <a:t>стандартные и дополнительные представления,</a:t>
            </a:r>
          </a:p>
          <a:p>
            <a:pPr eaLnBrk="1" hangingPunct="1"/>
            <a:r>
              <a:rPr lang="ru-RU" sz="2000" smtClean="0"/>
              <a:t>графический, аудио-и визуальный стиль.</a:t>
            </a:r>
          </a:p>
          <a:p>
            <a:pPr eaLnBrk="1" hangingPunct="1"/>
            <a:r>
              <a:rPr lang="ru-RU" sz="2000" smtClean="0"/>
              <a:t>стиль меню и выбор команд,</a:t>
            </a:r>
          </a:p>
          <a:p>
            <a:pPr eaLnBrk="1" hangingPunct="1"/>
            <a:r>
              <a:rPr lang="ru-RU" sz="2000" smtClean="0"/>
              <a:t>инсталляцию,</a:t>
            </a:r>
          </a:p>
          <a:p>
            <a:pPr eaLnBrk="1" hangingPunct="1"/>
            <a:r>
              <a:rPr lang="ru-RU" sz="2000" smtClean="0"/>
              <a:t>операции переноса,</a:t>
            </a:r>
          </a:p>
          <a:p>
            <a:pPr eaLnBrk="1" hangingPunct="1"/>
            <a:r>
              <a:rPr lang="ru-RU" sz="2000" smtClean="0"/>
              <a:t>буфер обмена,</a:t>
            </a:r>
          </a:p>
          <a:p>
            <a:pPr eaLnBrk="1" hangingPunct="1"/>
            <a:r>
              <a:rPr lang="ru-RU" sz="2000" smtClean="0"/>
              <a:t>печать,</a:t>
            </a:r>
          </a:p>
          <a:p>
            <a:pPr eaLnBrk="1" hangingPunct="1"/>
            <a:r>
              <a:rPr lang="ru-RU" sz="2000" smtClean="0"/>
              <a:t>поведение рабочего стола(разработка пиктограммы подключения приложения, тип пиктограммы- статическая, динамическая).</a:t>
            </a:r>
          </a:p>
          <a:p>
            <a:pPr eaLnBrk="1" hangingPunct="1"/>
            <a:endParaRPr lang="ru-RU" sz="2000" smtClean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28625" y="357188"/>
            <a:ext cx="8229600" cy="2643187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u="sng" dirty="0" smtClean="0"/>
              <a:t>Высокоуровневое проектирование состоит из </a:t>
            </a:r>
            <a:r>
              <a:rPr lang="ru-RU" b="1" u="sng" dirty="0" err="1" smtClean="0"/>
              <a:t>след.этапов</a:t>
            </a:r>
            <a:r>
              <a:rPr lang="ru-RU" u="sng" dirty="0" smtClean="0"/>
              <a:t>: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Проектирование структуры экранов системы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Проектирование навигационной системы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Проектирование структуры справочной системы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63" y="2857500"/>
          <a:ext cx="7572375" cy="3919665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66725"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Основной экран</a:t>
                      </a:r>
                      <a:b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Навигация между функциями системы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Создания нового заказа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Добавление существующего товара в заказ 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Простой поиск товара в списке 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Сложный поиск товара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Добавление нового товара в список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Добавление существующего клиента в заказ</a:t>
                      </a:r>
                      <a:b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Простой поиск клиента в списке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Добавление нового клиента в список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Выбор постоянного клиента </a:t>
                      </a: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заказа.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Печать и его переход в папку </a:t>
                      </a:r>
                      <a:r>
                        <a:rPr kumimoji="0" lang="ru-RU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Исполняемые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8575" marR="28575" marT="28575" marB="285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Содержимое 2"/>
          <p:cNvSpPr>
            <a:spLocks noGrp="1"/>
          </p:cNvSpPr>
          <p:nvPr>
            <p:ph idx="1"/>
          </p:nvPr>
        </p:nvSpPr>
        <p:spPr>
          <a:xfrm>
            <a:off x="500063" y="285750"/>
            <a:ext cx="8229600" cy="62865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400" b="1" smtClean="0"/>
              <a:t>Низкоуровневое проектирование предполагает :</a:t>
            </a:r>
          </a:p>
          <a:p>
            <a:pPr eaLnBrk="1" hangingPunct="1"/>
            <a:r>
              <a:rPr lang="ru-RU" sz="2400" smtClean="0"/>
              <a:t>разработку бесчисленных деталей для компоновки экранов,</a:t>
            </a:r>
          </a:p>
          <a:p>
            <a:pPr eaLnBrk="1" hangingPunct="1"/>
            <a:r>
              <a:rPr lang="ru-RU" sz="2400" smtClean="0"/>
              <a:t>поведение указателей,</a:t>
            </a:r>
          </a:p>
          <a:p>
            <a:pPr eaLnBrk="1" hangingPunct="1"/>
            <a:r>
              <a:rPr lang="ru-RU" sz="2400" smtClean="0"/>
              <a:t>затенения элементов выбора команд, </a:t>
            </a:r>
          </a:p>
          <a:p>
            <a:pPr eaLnBrk="1" hangingPunct="1"/>
            <a:r>
              <a:rPr lang="ru-RU" sz="2400" smtClean="0"/>
              <a:t>расположения элементов, </a:t>
            </a:r>
          </a:p>
          <a:p>
            <a:pPr eaLnBrk="1" hangingPunct="1"/>
            <a:r>
              <a:rPr lang="ru-RU" sz="2400" smtClean="0"/>
              <a:t>размера элемента,</a:t>
            </a:r>
          </a:p>
          <a:p>
            <a:pPr eaLnBrk="1" hangingPunct="1"/>
            <a:r>
              <a:rPr lang="ru-RU" sz="2400" smtClean="0"/>
              <a:t>аудио- и визуальные ресурсы,</a:t>
            </a:r>
          </a:p>
          <a:p>
            <a:pPr eaLnBrk="1" hangingPunct="1"/>
            <a:r>
              <a:rPr lang="ru-RU" sz="2400" smtClean="0"/>
              <a:t>символов ускоренного выбора команд,</a:t>
            </a:r>
          </a:p>
          <a:p>
            <a:pPr eaLnBrk="1" hangingPunct="1"/>
            <a:r>
              <a:rPr lang="ru-RU" sz="2400" smtClean="0"/>
              <a:t>комбинаций клавиш,</a:t>
            </a:r>
          </a:p>
          <a:p>
            <a:pPr eaLnBrk="1" hangingPunct="1"/>
            <a:r>
              <a:rPr lang="ru-RU" sz="2400" smtClean="0"/>
              <a:t>соответствия клавиатуры и указателя,</a:t>
            </a:r>
          </a:p>
          <a:p>
            <a:pPr eaLnBrk="1" hangingPunct="1"/>
            <a:r>
              <a:rPr lang="ru-RU" sz="2400" smtClean="0"/>
              <a:t>цвета и графики.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Содержимое 2"/>
          <p:cNvSpPr>
            <a:spLocks noGrp="1"/>
          </p:cNvSpPr>
          <p:nvPr>
            <p:ph idx="1"/>
          </p:nvPr>
        </p:nvSpPr>
        <p:spPr>
          <a:xfrm>
            <a:off x="428625" y="214313"/>
            <a:ext cx="8229600" cy="62865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smtClean="0"/>
              <a:t>Визуальное проектирование графических элементов интерфейса .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smtClean="0"/>
              <a:t>При проектирование интерфейса учитываются: 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пользовательская модель,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характеристики объектов, свойств, действий(объектно-ориентированный подход),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структура и логика вызовов окон и экранов,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основные окна, экраны, представления и диалоги,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графический, аудио-и визуальный стиль.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стиль меню и выбор команд,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операции переноса,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буфер обмена,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печать,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ru-RU" sz="2200" smtClean="0"/>
              <a:t>поведение рабочего стола(разработка пиктограммы подключения приложения, тип пиктограммы- статическая, динамическая).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42875"/>
            <a:ext cx="8232775" cy="6288088"/>
          </a:xfrm>
        </p:spPr>
        <p:txBody>
          <a:bodyPr rtlCol="0">
            <a:normAutofit lnSpcReduction="10000"/>
          </a:bodyPr>
          <a:lstStyle/>
          <a:p>
            <a:pPr marL="342859" indent="-342859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ПРИМЕР ПРОЕКТИРОВАНИЯ ИНТЕРФЕЙСА.</a:t>
            </a:r>
          </a:p>
          <a:p>
            <a:pPr marL="342859" indent="-342859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Анализ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«Структуры ВВУЗ».  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/>
              <a:t>Факультет - </a:t>
            </a:r>
            <a:r>
              <a:rPr lang="ru-RU" sz="2000" dirty="0"/>
              <a:t>является учебно-научным подразделением высшего военно-учебного заведения, </a:t>
            </a:r>
            <a:r>
              <a:rPr lang="ru-RU" sz="2000" i="1" u="sng" dirty="0"/>
              <a:t>осуществляющим подготовку офицеров по одной или нескольким родственным специальностям, </a:t>
            </a:r>
            <a:r>
              <a:rPr lang="ru-RU" sz="2000" b="1" i="1" u="sng" dirty="0"/>
              <a:t>проведение воспитательной работы</a:t>
            </a:r>
            <a:r>
              <a:rPr lang="ru-RU" sz="2000" i="1" u="sng" dirty="0"/>
              <a:t> со слушателями и курсантами, профессиональную переподготовку и повышение квалификации офицеров, </a:t>
            </a:r>
            <a:r>
              <a:rPr lang="ru-RU" sz="2000" b="1" i="1" u="sng" dirty="0"/>
              <a:t>а также руководство научно-исследовательской работой</a:t>
            </a:r>
            <a:r>
              <a:rPr lang="ru-RU" sz="2000" i="1" u="sng" dirty="0"/>
              <a:t>, подготовкой докторантов и адъюнктов.</a:t>
            </a:r>
            <a:endParaRPr lang="ru-RU" sz="2000" dirty="0"/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состав факультета входят: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командование (начальник факультета и его заместители);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учебная часть;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кафедры и лаборатории, обеспечивающие подготовку слушателей и курсантов по профилирующим дисциплинам специальностей факультета, подразделения слушателей и курсантов.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/>
              <a:t>Основными функциями, возлагаемыми на факультет и подлежащими автоматизации, являются: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сведений о личном составе;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текущей успеваемости;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дисциплины;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происшествий, проступков, ......;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прохождения практик и стажировок;</a:t>
            </a:r>
          </a:p>
          <a:p>
            <a:pPr marL="342859" indent="-342859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/>
              <a:t>учет этапов процесса дипломного проектировани</a:t>
            </a:r>
            <a:r>
              <a:rPr lang="ru-RU" sz="1800" dirty="0"/>
              <a:t>я.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9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0100" y="882650"/>
            <a:ext cx="7407275" cy="5475288"/>
          </a:xfrm>
        </p:spPr>
      </p:pic>
      <p:sp>
        <p:nvSpPr>
          <p:cNvPr id="72707" name="Rectangle 11"/>
          <p:cNvSpPr>
            <a:spLocks noChangeArrowheads="1"/>
          </p:cNvSpPr>
          <p:nvPr/>
        </p:nvSpPr>
        <p:spPr bwMode="auto">
          <a:xfrm>
            <a:off x="2239963" y="6323013"/>
            <a:ext cx="3467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6" tIns="45708" rIns="91416" bIns="45708" anchor="ctr">
            <a:spAutoFit/>
          </a:bodyPr>
          <a:lstStyle/>
          <a:p>
            <a:pPr algn="ctr" defTabSz="912813"/>
            <a:r>
              <a:rPr lang="ru-RU" b="1">
                <a:latin typeface="Calibri" pitchFamily="34" charset="0"/>
              </a:rPr>
              <a:t>Блок - схема алгоритма ИС</a:t>
            </a:r>
          </a:p>
        </p:txBody>
      </p:sp>
      <p:sp>
        <p:nvSpPr>
          <p:cNvPr id="72708" name="Rectangle 13"/>
          <p:cNvSpPr>
            <a:spLocks noChangeArrowheads="1"/>
          </p:cNvSpPr>
          <p:nvPr/>
        </p:nvSpPr>
        <p:spPr bwMode="auto">
          <a:xfrm>
            <a:off x="0" y="-476250"/>
            <a:ext cx="13176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5306" tIns="32653" rIns="65306" bIns="32653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2709" name="Text Box 14"/>
          <p:cNvSpPr txBox="1">
            <a:spLocks noChangeArrowheads="1"/>
          </p:cNvSpPr>
          <p:nvPr/>
        </p:nvSpPr>
        <p:spPr bwMode="auto">
          <a:xfrm>
            <a:off x="2584450" y="111125"/>
            <a:ext cx="431958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defTabSz="912813">
              <a:spcBef>
                <a:spcPct val="50000"/>
              </a:spcBef>
            </a:pPr>
            <a:endParaRPr lang="ru-RU">
              <a:latin typeface="Calibri" pitchFamily="34" charset="0"/>
            </a:endParaRPr>
          </a:p>
        </p:txBody>
      </p:sp>
      <p:sp>
        <p:nvSpPr>
          <p:cNvPr id="72710" name="Text Box 15"/>
          <p:cNvSpPr txBox="1">
            <a:spLocks noChangeArrowheads="1"/>
          </p:cNvSpPr>
          <p:nvPr/>
        </p:nvSpPr>
        <p:spPr bwMode="auto">
          <a:xfrm>
            <a:off x="5857875" y="111125"/>
            <a:ext cx="307181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algn="ctr" defTabSz="912813"/>
            <a:r>
              <a:rPr lang="ru-RU">
                <a:latin typeface="Calibri" pitchFamily="34" charset="0"/>
              </a:rPr>
              <a:t>алгоритма работы программы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«Автоматизация управления учебным процессом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факультета ВВУЗ»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88" y="214313"/>
            <a:ext cx="3000375" cy="7572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859" indent="-342859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ПРИМЕР ПРОЕКТИРОВАНИЯ ИНТЕРФЕЙСА.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5"/>
          <p:cNvSpPr txBox="1">
            <a:spLocks noChangeArrowheads="1"/>
          </p:cNvSpPr>
          <p:nvPr/>
        </p:nvSpPr>
        <p:spPr bwMode="auto">
          <a:xfrm>
            <a:off x="3268663" y="1654175"/>
            <a:ext cx="2879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6" tIns="45708" rIns="91416" bIns="45708">
            <a:spAutoFit/>
          </a:bodyPr>
          <a:lstStyle/>
          <a:p>
            <a:pPr algn="ctr" defTabSz="912813"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Версия 2.1</a:t>
            </a:r>
          </a:p>
        </p:txBody>
      </p:sp>
      <p:sp>
        <p:nvSpPr>
          <p:cNvPr id="73731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211263" y="4546600"/>
            <a:ext cx="2193925" cy="50006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Продолжить</a:t>
            </a:r>
          </a:p>
        </p:txBody>
      </p:sp>
      <p:grpSp>
        <p:nvGrpSpPr>
          <p:cNvPr id="73732" name="Group 14"/>
          <p:cNvGrpSpPr>
            <a:grpSpLocks/>
          </p:cNvGrpSpPr>
          <p:nvPr/>
        </p:nvGrpSpPr>
        <p:grpSpPr bwMode="auto">
          <a:xfrm>
            <a:off x="2239963" y="5126038"/>
            <a:ext cx="3313112" cy="1738312"/>
            <a:chOff x="3500" y="5979"/>
            <a:chExt cx="2191" cy="2043"/>
          </a:xfrm>
        </p:grpSpPr>
        <p:sp>
          <p:nvSpPr>
            <p:cNvPr id="73737" name="Line 9"/>
            <p:cNvSpPr>
              <a:spLocks noChangeShapeType="1"/>
            </p:cNvSpPr>
            <p:nvPr/>
          </p:nvSpPr>
          <p:spPr bwMode="auto">
            <a:xfrm flipH="1" flipV="1">
              <a:off x="3500" y="5979"/>
              <a:ext cx="81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3738" name="Text Box 10"/>
            <p:cNvSpPr txBox="1">
              <a:spLocks noChangeArrowheads="1"/>
            </p:cNvSpPr>
            <p:nvPr/>
          </p:nvSpPr>
          <p:spPr bwMode="auto">
            <a:xfrm>
              <a:off x="4310" y="6567"/>
              <a:ext cx="1381" cy="1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7998" tIns="63999" rIns="127998" bIns="63999">
              <a:spAutoFit/>
            </a:bodyPr>
            <a:lstStyle/>
            <a:p>
              <a:pPr defTabSz="912813">
                <a:spcBef>
                  <a:spcPct val="50000"/>
                </a:spcBef>
              </a:pPr>
              <a:r>
                <a:rPr lang="ru-RU">
                  <a:latin typeface="Calibri" pitchFamily="34" charset="0"/>
                </a:rPr>
                <a:t>Справка «для перехода нажмите на кнопку»</a:t>
              </a:r>
            </a:p>
          </p:txBody>
        </p:sp>
      </p:grpSp>
      <p:sp>
        <p:nvSpPr>
          <p:cNvPr id="73733" name="Text Box 11"/>
          <p:cNvSpPr txBox="1">
            <a:spLocks noChangeArrowheads="1"/>
          </p:cNvSpPr>
          <p:nvPr/>
        </p:nvSpPr>
        <p:spPr bwMode="auto">
          <a:xfrm>
            <a:off x="1074738" y="342900"/>
            <a:ext cx="69961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defTabSz="912813">
              <a:spcBef>
                <a:spcPct val="50000"/>
              </a:spcBef>
            </a:pPr>
            <a:endParaRPr lang="ru-RU">
              <a:latin typeface="Calibri" pitchFamily="34" charset="0"/>
            </a:endParaRP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663575" y="1885950"/>
            <a:ext cx="8051800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5306" tIns="32653" rIns="65306" bIns="32653">
            <a:spAutoFit/>
          </a:bodyPr>
          <a:lstStyle/>
          <a:p>
            <a:pPr algn="ctr" defTabSz="9138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Автоматизация управления </a:t>
            </a:r>
          </a:p>
          <a:p>
            <a:pPr algn="ctr" defTabSz="9138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учебным процессом факультета ВВУЗ</a:t>
            </a:r>
          </a:p>
          <a:p>
            <a:pPr algn="ctr" defTabSz="913837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700" dirty="0">
              <a:solidFill>
                <a:schemeClr val="accent1"/>
              </a:solidFill>
              <a:latin typeface="+mn-lt"/>
              <a:cs typeface="+mn-cs"/>
            </a:endParaRPr>
          </a:p>
        </p:txBody>
      </p:sp>
      <p:pic>
        <p:nvPicPr>
          <p:cNvPr id="73735" name="Picture 13" descr="j02176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9238" y="227013"/>
            <a:ext cx="3290887" cy="135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6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805488" y="4546600"/>
            <a:ext cx="2057400" cy="5588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Выход из</a:t>
            </a:r>
          </a:p>
          <a:p>
            <a:pPr algn="ctr" defTabSz="912813"/>
            <a:r>
              <a:rPr lang="ru-RU">
                <a:latin typeface="Calibri" pitchFamily="34" charset="0"/>
              </a:rPr>
              <a:t> программы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idx="1"/>
          </p:nvPr>
        </p:nvSpPr>
        <p:spPr>
          <a:xfrm>
            <a:off x="525463" y="266700"/>
            <a:ext cx="8232775" cy="4537075"/>
          </a:xfrm>
        </p:spPr>
        <p:txBody>
          <a:bodyPr/>
          <a:lstStyle/>
          <a:p>
            <a:pPr eaLnBrk="1" hangingPunct="1"/>
            <a:r>
              <a:rPr lang="ru-RU" smtClean="0"/>
              <a:t>Начальник факультета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Зам.Начальника факультета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  <a:p>
            <a:pPr eaLnBrk="1" hangingPunct="1"/>
            <a:r>
              <a:rPr lang="ru-RU" smtClean="0"/>
              <a:t>Администратор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74755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69950" y="5241925"/>
            <a:ext cx="3017838" cy="50006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Подтверждение</a:t>
            </a:r>
          </a:p>
        </p:txBody>
      </p:sp>
      <p:sp>
        <p:nvSpPr>
          <p:cNvPr id="74756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532438" y="5203825"/>
            <a:ext cx="3154362" cy="50006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Отмена</a:t>
            </a:r>
          </a:p>
        </p:txBody>
      </p:sp>
      <p:sp>
        <p:nvSpPr>
          <p:cNvPr id="74757" name="Rectangle 6"/>
          <p:cNvSpPr>
            <a:spLocks noChangeArrowheads="1"/>
          </p:cNvSpPr>
          <p:nvPr/>
        </p:nvSpPr>
        <p:spPr bwMode="auto">
          <a:xfrm>
            <a:off x="1897063" y="3622675"/>
            <a:ext cx="5762625" cy="461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Поле для ввода пароля</a:t>
            </a:r>
          </a:p>
        </p:txBody>
      </p:sp>
      <p:grpSp>
        <p:nvGrpSpPr>
          <p:cNvPr id="74758" name="Group 9"/>
          <p:cNvGrpSpPr>
            <a:grpSpLocks/>
          </p:cNvGrpSpPr>
          <p:nvPr/>
        </p:nvGrpSpPr>
        <p:grpSpPr bwMode="auto">
          <a:xfrm>
            <a:off x="5600700" y="4006850"/>
            <a:ext cx="3311525" cy="1460500"/>
            <a:chOff x="3500" y="5979"/>
            <a:chExt cx="2191" cy="1717"/>
          </a:xfrm>
        </p:grpSpPr>
        <p:sp>
          <p:nvSpPr>
            <p:cNvPr id="74761" name="Line 10"/>
            <p:cNvSpPr>
              <a:spLocks noChangeShapeType="1"/>
            </p:cNvSpPr>
            <p:nvPr/>
          </p:nvSpPr>
          <p:spPr bwMode="auto">
            <a:xfrm flipH="1" flipV="1">
              <a:off x="3500" y="5979"/>
              <a:ext cx="81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4762" name="Text Box 11"/>
            <p:cNvSpPr txBox="1">
              <a:spLocks noChangeArrowheads="1"/>
            </p:cNvSpPr>
            <p:nvPr/>
          </p:nvSpPr>
          <p:spPr bwMode="auto">
            <a:xfrm>
              <a:off x="4310" y="6567"/>
              <a:ext cx="1381" cy="1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7998" tIns="63999" rIns="127998" bIns="63999">
              <a:spAutoFit/>
            </a:bodyPr>
            <a:lstStyle/>
            <a:p>
              <a:pPr defTabSz="912813">
                <a:spcBef>
                  <a:spcPct val="50000"/>
                </a:spcBef>
              </a:pPr>
              <a:r>
                <a:rPr lang="ru-RU">
                  <a:latin typeface="Calibri" pitchFamily="34" charset="0"/>
                </a:rPr>
                <a:t>Справка «Введите пароль»</a:t>
              </a:r>
            </a:p>
          </p:txBody>
        </p:sp>
      </p:grpSp>
      <p:sp>
        <p:nvSpPr>
          <p:cNvPr id="74759" name="Rectangle 12"/>
          <p:cNvSpPr>
            <a:spLocks noChangeArrowheads="1"/>
          </p:cNvSpPr>
          <p:nvPr/>
        </p:nvSpPr>
        <p:spPr bwMode="auto">
          <a:xfrm>
            <a:off x="388938" y="5975350"/>
            <a:ext cx="8297862" cy="6556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Диалоговое окно:</a:t>
            </a:r>
          </a:p>
          <a:p>
            <a:pPr algn="ctr" defTabSz="912813"/>
            <a:r>
              <a:rPr lang="ru-RU">
                <a:latin typeface="Calibri" pitchFamily="34" charset="0"/>
              </a:rPr>
              <a:t>Сообщение об ошибке, если пароль введен неверно.</a:t>
            </a:r>
          </a:p>
        </p:txBody>
      </p:sp>
      <p:sp>
        <p:nvSpPr>
          <p:cNvPr id="74760" name="Line 14"/>
          <p:cNvSpPr>
            <a:spLocks noChangeShapeType="1"/>
          </p:cNvSpPr>
          <p:nvPr/>
        </p:nvSpPr>
        <p:spPr bwMode="auto">
          <a:xfrm>
            <a:off x="4710113" y="4084638"/>
            <a:ext cx="0" cy="1851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100" smtClean="0"/>
              <a:t>АРМ </a:t>
            </a:r>
            <a:br>
              <a:rPr lang="ru-RU" sz="4100" smtClean="0"/>
            </a:br>
            <a:r>
              <a:rPr lang="ru-RU" sz="4100" smtClean="0"/>
              <a:t>Начальника факультета</a:t>
            </a:r>
          </a:p>
        </p:txBody>
      </p:sp>
      <p:sp>
        <p:nvSpPr>
          <p:cNvPr id="75779" name="Rectangle 12"/>
          <p:cNvSpPr>
            <a:spLocks noChangeArrowheads="1"/>
          </p:cNvSpPr>
          <p:nvPr/>
        </p:nvSpPr>
        <p:spPr bwMode="auto">
          <a:xfrm>
            <a:off x="3886200" y="2617788"/>
            <a:ext cx="2468563" cy="541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5780" name="Rectangle 14"/>
          <p:cNvSpPr>
            <a:spLocks noChangeArrowheads="1"/>
          </p:cNvSpPr>
          <p:nvPr/>
        </p:nvSpPr>
        <p:spPr bwMode="auto">
          <a:xfrm>
            <a:off x="731838" y="3313113"/>
            <a:ext cx="2468562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печать</a:t>
            </a:r>
          </a:p>
        </p:txBody>
      </p:sp>
      <p:sp>
        <p:nvSpPr>
          <p:cNvPr id="75781" name="Rectangle 15"/>
          <p:cNvSpPr>
            <a:spLocks noChangeArrowheads="1"/>
          </p:cNvSpPr>
          <p:nvPr/>
        </p:nvSpPr>
        <p:spPr bwMode="auto">
          <a:xfrm>
            <a:off x="6835775" y="2695575"/>
            <a:ext cx="2308225" cy="733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 sz="1400">
                <a:latin typeface="Calibri" pitchFamily="34" charset="0"/>
              </a:rPr>
              <a:t>Диалоговое окно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на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подтверждение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выхода</a:t>
            </a:r>
          </a:p>
        </p:txBody>
      </p:sp>
      <p:sp>
        <p:nvSpPr>
          <p:cNvPr id="75782" name="Rectangle 4"/>
          <p:cNvSpPr>
            <a:spLocks noChangeArrowheads="1"/>
          </p:cNvSpPr>
          <p:nvPr/>
        </p:nvSpPr>
        <p:spPr bwMode="auto">
          <a:xfrm>
            <a:off x="593725" y="1577975"/>
            <a:ext cx="2720975" cy="847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Данные о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дисциплине</a:t>
            </a:r>
          </a:p>
        </p:txBody>
      </p:sp>
      <p:sp>
        <p:nvSpPr>
          <p:cNvPr id="75783" name="Rectangle 6"/>
          <p:cNvSpPr>
            <a:spLocks noChangeArrowheads="1"/>
          </p:cNvSpPr>
          <p:nvPr/>
        </p:nvSpPr>
        <p:spPr bwMode="auto">
          <a:xfrm>
            <a:off x="3749675" y="1577975"/>
            <a:ext cx="2674938" cy="847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Данные о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личном составе</a:t>
            </a:r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6719888" y="1577975"/>
            <a:ext cx="2424112" cy="847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Выход</a:t>
            </a: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731838" y="2619375"/>
            <a:ext cx="2468562" cy="539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5786" name="Rectangle 11"/>
          <p:cNvSpPr>
            <a:spLocks noChangeArrowheads="1"/>
          </p:cNvSpPr>
          <p:nvPr/>
        </p:nvSpPr>
        <p:spPr bwMode="auto">
          <a:xfrm>
            <a:off x="731838" y="3968750"/>
            <a:ext cx="2468562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закрыть</a:t>
            </a:r>
          </a:p>
        </p:txBody>
      </p:sp>
      <p:sp>
        <p:nvSpPr>
          <p:cNvPr id="75787" name="Line 17"/>
          <p:cNvSpPr>
            <a:spLocks noChangeShapeType="1"/>
          </p:cNvSpPr>
          <p:nvPr/>
        </p:nvSpPr>
        <p:spPr bwMode="auto">
          <a:xfrm>
            <a:off x="8070850" y="2425700"/>
            <a:ext cx="0" cy="271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88" name="Text Box 18"/>
          <p:cNvSpPr txBox="1">
            <a:spLocks noChangeArrowheads="1"/>
          </p:cNvSpPr>
          <p:nvPr/>
        </p:nvSpPr>
        <p:spPr bwMode="auto">
          <a:xfrm>
            <a:off x="1143000" y="2813050"/>
            <a:ext cx="164623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defTabSz="912813"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открыть</a:t>
            </a:r>
          </a:p>
        </p:txBody>
      </p:sp>
      <p:sp>
        <p:nvSpPr>
          <p:cNvPr id="75789" name="Text Box 21"/>
          <p:cNvSpPr txBox="1">
            <a:spLocks noChangeArrowheads="1"/>
          </p:cNvSpPr>
          <p:nvPr/>
        </p:nvSpPr>
        <p:spPr bwMode="auto">
          <a:xfrm>
            <a:off x="4365625" y="2813050"/>
            <a:ext cx="1647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defTabSz="912813"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открыть</a:t>
            </a:r>
          </a:p>
        </p:txBody>
      </p:sp>
      <p:sp>
        <p:nvSpPr>
          <p:cNvPr id="75790" name="Rectangle 23"/>
          <p:cNvSpPr>
            <a:spLocks noChangeArrowheads="1"/>
          </p:cNvSpPr>
          <p:nvPr/>
        </p:nvSpPr>
        <p:spPr bwMode="auto">
          <a:xfrm>
            <a:off x="3886200" y="3930650"/>
            <a:ext cx="2468563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закрыть</a:t>
            </a:r>
          </a:p>
        </p:txBody>
      </p:sp>
      <p:sp>
        <p:nvSpPr>
          <p:cNvPr id="75791" name="Rectangle 24"/>
          <p:cNvSpPr>
            <a:spLocks noChangeArrowheads="1"/>
          </p:cNvSpPr>
          <p:nvPr/>
        </p:nvSpPr>
        <p:spPr bwMode="auto">
          <a:xfrm>
            <a:off x="2446338" y="4933950"/>
            <a:ext cx="2308225" cy="7318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 sz="1400">
                <a:latin typeface="Calibri" pitchFamily="34" charset="0"/>
              </a:rPr>
              <a:t>Диалоговое окно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на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подтверждение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закрытия</a:t>
            </a:r>
          </a:p>
        </p:txBody>
      </p:sp>
      <p:sp>
        <p:nvSpPr>
          <p:cNvPr id="75792" name="Line 28"/>
          <p:cNvSpPr>
            <a:spLocks noChangeShapeType="1"/>
          </p:cNvSpPr>
          <p:nvPr/>
        </p:nvSpPr>
        <p:spPr bwMode="auto">
          <a:xfrm>
            <a:off x="1897063" y="2425700"/>
            <a:ext cx="0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3" name="Line 29"/>
          <p:cNvSpPr>
            <a:spLocks noChangeShapeType="1"/>
          </p:cNvSpPr>
          <p:nvPr/>
        </p:nvSpPr>
        <p:spPr bwMode="auto">
          <a:xfrm>
            <a:off x="5121275" y="2425700"/>
            <a:ext cx="0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4" name="Rectangle 33"/>
          <p:cNvSpPr>
            <a:spLocks noChangeArrowheads="1"/>
          </p:cNvSpPr>
          <p:nvPr/>
        </p:nvSpPr>
        <p:spPr bwMode="auto">
          <a:xfrm>
            <a:off x="3886200" y="3275013"/>
            <a:ext cx="2468563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печать</a:t>
            </a:r>
          </a:p>
        </p:txBody>
      </p:sp>
      <p:sp>
        <p:nvSpPr>
          <p:cNvPr id="75795" name="Line 34"/>
          <p:cNvSpPr>
            <a:spLocks noChangeShapeType="1"/>
          </p:cNvSpPr>
          <p:nvPr/>
        </p:nvSpPr>
        <p:spPr bwMode="auto">
          <a:xfrm flipV="1">
            <a:off x="3543300" y="4240213"/>
            <a:ext cx="0" cy="6937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6" name="Line 35"/>
          <p:cNvSpPr>
            <a:spLocks noChangeShapeType="1"/>
          </p:cNvSpPr>
          <p:nvPr/>
        </p:nvSpPr>
        <p:spPr bwMode="auto">
          <a:xfrm>
            <a:off x="3543300" y="4240213"/>
            <a:ext cx="342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7" name="Line 36"/>
          <p:cNvSpPr>
            <a:spLocks noChangeShapeType="1"/>
          </p:cNvSpPr>
          <p:nvPr/>
        </p:nvSpPr>
        <p:spPr bwMode="auto">
          <a:xfrm flipH="1">
            <a:off x="3200400" y="4240213"/>
            <a:ext cx="342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8" name="Line 37"/>
          <p:cNvSpPr>
            <a:spLocks noChangeShapeType="1"/>
          </p:cNvSpPr>
          <p:nvPr/>
        </p:nvSpPr>
        <p:spPr bwMode="auto">
          <a:xfrm>
            <a:off x="6354763" y="2967038"/>
            <a:ext cx="1381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799" name="Line 38"/>
          <p:cNvSpPr>
            <a:spLocks noChangeShapeType="1"/>
          </p:cNvSpPr>
          <p:nvPr/>
        </p:nvSpPr>
        <p:spPr bwMode="auto">
          <a:xfrm>
            <a:off x="6492875" y="2967038"/>
            <a:ext cx="0" cy="2428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5800" name="Rectangle 39"/>
          <p:cNvSpPr>
            <a:spLocks noChangeArrowheads="1"/>
          </p:cNvSpPr>
          <p:nvPr/>
        </p:nvSpPr>
        <p:spPr bwMode="auto">
          <a:xfrm>
            <a:off x="5326063" y="5435600"/>
            <a:ext cx="3475037" cy="11953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defTabSz="912813">
              <a:buFontTx/>
              <a:buChar char="•"/>
            </a:pPr>
            <a:r>
              <a:rPr lang="ru-RU">
                <a:latin typeface="Calibri" pitchFamily="34" charset="0"/>
              </a:rPr>
              <a:t>БД (</a:t>
            </a:r>
            <a:r>
              <a:rPr lang="en-US">
                <a:latin typeface="Calibri" pitchFamily="34" charset="0"/>
              </a:rPr>
              <a:t>Access</a:t>
            </a:r>
            <a:r>
              <a:rPr lang="ru-RU">
                <a:latin typeface="Calibri" pitchFamily="34" charset="0"/>
              </a:rPr>
              <a:t>)</a:t>
            </a:r>
            <a:r>
              <a:rPr lang="en-US">
                <a:latin typeface="Calibri" pitchFamily="34" charset="0"/>
              </a:rPr>
              <a:t>,</a:t>
            </a:r>
          </a:p>
          <a:p>
            <a:pPr defTabSz="912813">
              <a:buFontTx/>
              <a:buChar char="•"/>
            </a:pPr>
            <a:r>
              <a:rPr lang="en-US">
                <a:latin typeface="Calibri" pitchFamily="34" charset="0"/>
              </a:rPr>
              <a:t>Excel(</a:t>
            </a:r>
            <a:r>
              <a:rPr lang="ru-RU">
                <a:latin typeface="Calibri" pitchFamily="34" charset="0"/>
              </a:rPr>
              <a:t>таблица,</a:t>
            </a:r>
          </a:p>
          <a:p>
            <a:pPr defTabSz="912813"/>
            <a:r>
              <a:rPr lang="ru-RU">
                <a:latin typeface="Calibri" pitchFamily="34" charset="0"/>
              </a:rPr>
              <a:t>диаграмма</a:t>
            </a:r>
            <a:r>
              <a:rPr lang="en-US">
                <a:latin typeface="Calibri" pitchFamily="34" charset="0"/>
              </a:rPr>
              <a:t>)</a:t>
            </a:r>
            <a:r>
              <a:rPr lang="ru-RU">
                <a:latin typeface="Calibri" pitchFamily="34" charset="0"/>
              </a:rPr>
              <a:t>,</a:t>
            </a:r>
          </a:p>
          <a:p>
            <a:pPr defTabSz="912813">
              <a:buFontTx/>
              <a:buChar char="•"/>
            </a:pPr>
            <a:r>
              <a:rPr lang="ru-RU">
                <a:latin typeface="Calibri" pitchFamily="34" charset="0"/>
              </a:rPr>
              <a:t>Текстовый документ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100" smtClean="0"/>
              <a:t>АРМ </a:t>
            </a:r>
            <a:br>
              <a:rPr lang="ru-RU" sz="4100" smtClean="0"/>
            </a:br>
            <a:r>
              <a:rPr lang="ru-RU" sz="4100" smtClean="0"/>
              <a:t>Зам.начальника факультета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778375" y="4856163"/>
            <a:ext cx="41148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5306" tIns="32653" rIns="65306" bIns="32653">
            <a:spAutoFit/>
          </a:bodyPr>
          <a:lstStyle/>
          <a:p>
            <a:pPr defTabSz="9138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учет происшествий, проступков, ......;</a:t>
            </a:r>
          </a:p>
          <a:p>
            <a:pPr defTabSz="9138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учет прохождения практик и стажировок;</a:t>
            </a:r>
          </a:p>
          <a:p>
            <a:pPr defTabSz="9138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учет этапов процесса дипломного проектирования.</a:t>
            </a:r>
          </a:p>
        </p:txBody>
      </p:sp>
      <p:sp>
        <p:nvSpPr>
          <p:cNvPr id="76804" name="Rectangle 6"/>
          <p:cNvSpPr>
            <a:spLocks noChangeArrowheads="1"/>
          </p:cNvSpPr>
          <p:nvPr/>
        </p:nvSpPr>
        <p:spPr bwMode="auto">
          <a:xfrm>
            <a:off x="250825" y="1654175"/>
            <a:ext cx="2719388" cy="849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Данные о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дисциплине</a:t>
            </a:r>
          </a:p>
        </p:txBody>
      </p:sp>
      <p:sp>
        <p:nvSpPr>
          <p:cNvPr id="76805" name="Rectangle 7"/>
          <p:cNvSpPr>
            <a:spLocks noChangeArrowheads="1"/>
          </p:cNvSpPr>
          <p:nvPr/>
        </p:nvSpPr>
        <p:spPr bwMode="auto">
          <a:xfrm>
            <a:off x="3406775" y="1654175"/>
            <a:ext cx="2673350" cy="849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Данные о </a:t>
            </a:r>
          </a:p>
          <a:p>
            <a:pPr algn="ctr" defTabSz="912813"/>
            <a:r>
              <a:rPr lang="ru-RU">
                <a:latin typeface="Calibri" pitchFamily="34" charset="0"/>
              </a:rPr>
              <a:t>личном составе</a:t>
            </a:r>
          </a:p>
        </p:txBody>
      </p:sp>
      <p:sp>
        <p:nvSpPr>
          <p:cNvPr id="76806" name="Rectangle 8"/>
          <p:cNvSpPr>
            <a:spLocks noChangeArrowheads="1"/>
          </p:cNvSpPr>
          <p:nvPr/>
        </p:nvSpPr>
        <p:spPr bwMode="auto">
          <a:xfrm>
            <a:off x="6469063" y="1654175"/>
            <a:ext cx="2674937" cy="849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Выход</a:t>
            </a:r>
          </a:p>
        </p:txBody>
      </p:sp>
      <p:sp>
        <p:nvSpPr>
          <p:cNvPr id="76807" name="Rectangle 9"/>
          <p:cNvSpPr>
            <a:spLocks noChangeArrowheads="1"/>
          </p:cNvSpPr>
          <p:nvPr/>
        </p:nvSpPr>
        <p:spPr bwMode="auto">
          <a:xfrm>
            <a:off x="388938" y="2695575"/>
            <a:ext cx="2468562" cy="539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6808" name="Rectangle 10"/>
          <p:cNvSpPr>
            <a:spLocks noChangeArrowheads="1"/>
          </p:cNvSpPr>
          <p:nvPr/>
        </p:nvSpPr>
        <p:spPr bwMode="auto">
          <a:xfrm>
            <a:off x="388938" y="3313113"/>
            <a:ext cx="2468562" cy="539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сохранить</a:t>
            </a:r>
          </a:p>
        </p:txBody>
      </p:sp>
      <p:sp>
        <p:nvSpPr>
          <p:cNvPr id="76809" name="Rectangle 11"/>
          <p:cNvSpPr>
            <a:spLocks noChangeArrowheads="1"/>
          </p:cNvSpPr>
          <p:nvPr/>
        </p:nvSpPr>
        <p:spPr bwMode="auto">
          <a:xfrm>
            <a:off x="388938" y="4624388"/>
            <a:ext cx="2468562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закрыть</a:t>
            </a:r>
          </a:p>
        </p:txBody>
      </p:sp>
      <p:sp>
        <p:nvSpPr>
          <p:cNvPr id="76810" name="Line 12"/>
          <p:cNvSpPr>
            <a:spLocks noChangeShapeType="1"/>
          </p:cNvSpPr>
          <p:nvPr/>
        </p:nvSpPr>
        <p:spPr bwMode="auto">
          <a:xfrm>
            <a:off x="7727950" y="2503488"/>
            <a:ext cx="0" cy="269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11" name="Text Box 13"/>
          <p:cNvSpPr txBox="1">
            <a:spLocks noChangeArrowheads="1"/>
          </p:cNvSpPr>
          <p:nvPr/>
        </p:nvSpPr>
        <p:spPr bwMode="auto">
          <a:xfrm>
            <a:off x="800100" y="2889250"/>
            <a:ext cx="164623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306" tIns="32653" rIns="65306" bIns="32653">
            <a:spAutoFit/>
          </a:bodyPr>
          <a:lstStyle/>
          <a:p>
            <a:pPr defTabSz="912813">
              <a:spcBef>
                <a:spcPct val="50000"/>
              </a:spcBef>
            </a:pPr>
            <a:r>
              <a:rPr lang="ru-RU">
                <a:latin typeface="Calibri" pitchFamily="34" charset="0"/>
              </a:rPr>
              <a:t>открыть</a:t>
            </a:r>
          </a:p>
        </p:txBody>
      </p:sp>
      <p:sp>
        <p:nvSpPr>
          <p:cNvPr id="76812" name="Rectangle 15"/>
          <p:cNvSpPr>
            <a:spLocks noChangeArrowheads="1"/>
          </p:cNvSpPr>
          <p:nvPr/>
        </p:nvSpPr>
        <p:spPr bwMode="auto">
          <a:xfrm>
            <a:off x="3543300" y="3313113"/>
            <a:ext cx="2470150" cy="539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сохранить</a:t>
            </a:r>
          </a:p>
        </p:txBody>
      </p:sp>
      <p:sp>
        <p:nvSpPr>
          <p:cNvPr id="76813" name="Rectangle 16"/>
          <p:cNvSpPr>
            <a:spLocks noChangeArrowheads="1"/>
          </p:cNvSpPr>
          <p:nvPr/>
        </p:nvSpPr>
        <p:spPr bwMode="auto">
          <a:xfrm>
            <a:off x="3543300" y="3930650"/>
            <a:ext cx="2470150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закрыть</a:t>
            </a:r>
          </a:p>
        </p:txBody>
      </p:sp>
      <p:sp>
        <p:nvSpPr>
          <p:cNvPr id="76814" name="Rectangle 17"/>
          <p:cNvSpPr>
            <a:spLocks noChangeArrowheads="1"/>
          </p:cNvSpPr>
          <p:nvPr/>
        </p:nvSpPr>
        <p:spPr bwMode="auto">
          <a:xfrm>
            <a:off x="525463" y="5743575"/>
            <a:ext cx="2309812" cy="733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 sz="1400">
                <a:latin typeface="Calibri" pitchFamily="34" charset="0"/>
              </a:rPr>
              <a:t>Диалоговое окно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на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подтверждение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сохранения</a:t>
            </a:r>
          </a:p>
        </p:txBody>
      </p:sp>
      <p:sp>
        <p:nvSpPr>
          <p:cNvPr id="76815" name="Line 18"/>
          <p:cNvSpPr>
            <a:spLocks noChangeShapeType="1"/>
          </p:cNvSpPr>
          <p:nvPr/>
        </p:nvSpPr>
        <p:spPr bwMode="auto">
          <a:xfrm flipV="1">
            <a:off x="3130550" y="3698875"/>
            <a:ext cx="69850" cy="2392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16" name="Line 19"/>
          <p:cNvSpPr>
            <a:spLocks noChangeShapeType="1"/>
          </p:cNvSpPr>
          <p:nvPr/>
        </p:nvSpPr>
        <p:spPr bwMode="auto">
          <a:xfrm flipH="1">
            <a:off x="2857500" y="3736975"/>
            <a:ext cx="342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17" name="Line 20"/>
          <p:cNvSpPr>
            <a:spLocks noChangeShapeType="1"/>
          </p:cNvSpPr>
          <p:nvPr/>
        </p:nvSpPr>
        <p:spPr bwMode="auto">
          <a:xfrm>
            <a:off x="3200400" y="3736975"/>
            <a:ext cx="2746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18" name="Line 21"/>
          <p:cNvSpPr>
            <a:spLocks noChangeShapeType="1"/>
          </p:cNvSpPr>
          <p:nvPr/>
        </p:nvSpPr>
        <p:spPr bwMode="auto">
          <a:xfrm>
            <a:off x="1554163" y="2503488"/>
            <a:ext cx="0" cy="153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19" name="Line 22"/>
          <p:cNvSpPr>
            <a:spLocks noChangeShapeType="1"/>
          </p:cNvSpPr>
          <p:nvPr/>
        </p:nvSpPr>
        <p:spPr bwMode="auto">
          <a:xfrm>
            <a:off x="4778375" y="2503488"/>
            <a:ext cx="0" cy="153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20" name="Rectangle 23"/>
          <p:cNvSpPr>
            <a:spLocks noChangeArrowheads="1"/>
          </p:cNvSpPr>
          <p:nvPr/>
        </p:nvSpPr>
        <p:spPr bwMode="auto">
          <a:xfrm>
            <a:off x="3543300" y="2695575"/>
            <a:ext cx="2470150" cy="539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открыть</a:t>
            </a:r>
          </a:p>
        </p:txBody>
      </p:sp>
      <p:sp>
        <p:nvSpPr>
          <p:cNvPr id="76821" name="Line 24"/>
          <p:cNvSpPr>
            <a:spLocks noChangeShapeType="1"/>
          </p:cNvSpPr>
          <p:nvPr/>
        </p:nvSpPr>
        <p:spPr bwMode="auto">
          <a:xfrm>
            <a:off x="6013450" y="3005138"/>
            <a:ext cx="273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22" name="Line 25"/>
          <p:cNvSpPr>
            <a:spLocks noChangeShapeType="1"/>
          </p:cNvSpPr>
          <p:nvPr/>
        </p:nvSpPr>
        <p:spPr bwMode="auto">
          <a:xfrm flipH="1">
            <a:off x="6286500" y="3005138"/>
            <a:ext cx="0" cy="1812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65306" tIns="32653" rIns="65306" bIns="32653"/>
          <a:lstStyle/>
          <a:p>
            <a:endParaRPr lang="ru-RU"/>
          </a:p>
        </p:txBody>
      </p:sp>
      <p:sp>
        <p:nvSpPr>
          <p:cNvPr id="76823" name="Rectangle 26"/>
          <p:cNvSpPr>
            <a:spLocks noChangeArrowheads="1"/>
          </p:cNvSpPr>
          <p:nvPr/>
        </p:nvSpPr>
        <p:spPr bwMode="auto">
          <a:xfrm>
            <a:off x="6629400" y="2773363"/>
            <a:ext cx="2308225" cy="733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 sz="1400">
                <a:latin typeface="Calibri" pitchFamily="34" charset="0"/>
              </a:rPr>
              <a:t>Диалоговое окно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на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подтверждение </a:t>
            </a:r>
          </a:p>
          <a:p>
            <a:pPr algn="ctr" defTabSz="912813"/>
            <a:r>
              <a:rPr lang="ru-RU" sz="1400">
                <a:latin typeface="Calibri" pitchFamily="34" charset="0"/>
              </a:rPr>
              <a:t>выхода</a:t>
            </a:r>
          </a:p>
        </p:txBody>
      </p:sp>
      <p:sp>
        <p:nvSpPr>
          <p:cNvPr id="76824" name="Rectangle 27"/>
          <p:cNvSpPr>
            <a:spLocks noChangeArrowheads="1"/>
          </p:cNvSpPr>
          <p:nvPr/>
        </p:nvSpPr>
        <p:spPr bwMode="auto">
          <a:xfrm>
            <a:off x="388938" y="3968750"/>
            <a:ext cx="2468562" cy="501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5306" tIns="32653" rIns="65306" bIns="32653" anchor="ctr"/>
          <a:lstStyle/>
          <a:p>
            <a:pPr algn="ctr" defTabSz="912813"/>
            <a:r>
              <a:rPr lang="ru-RU">
                <a:latin typeface="Calibri" pitchFamily="34" charset="0"/>
              </a:rPr>
              <a:t>печать</a:t>
            </a:r>
          </a:p>
        </p:txBody>
      </p:sp>
      <p:sp>
        <p:nvSpPr>
          <p:cNvPr id="76825" name="Line 28"/>
          <p:cNvSpPr>
            <a:spLocks noChangeShapeType="1"/>
          </p:cNvSpPr>
          <p:nvPr/>
        </p:nvSpPr>
        <p:spPr bwMode="auto">
          <a:xfrm>
            <a:off x="2857500" y="6091238"/>
            <a:ext cx="273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65306" tIns="32653" rIns="65306" bIns="32653"/>
          <a:lstStyle/>
          <a:p>
            <a:endParaRPr lang="ru-RU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85750"/>
            <a:ext cx="8229600" cy="615950"/>
          </a:xfrm>
        </p:spPr>
        <p:txBody>
          <a:bodyPr/>
          <a:lstStyle/>
          <a:p>
            <a:pPr eaLnBrk="1" hangingPunct="1"/>
            <a:r>
              <a:rPr lang="ru-RU" sz="3200" smtClean="0"/>
              <a:t>Проектирование элементов управления.</a:t>
            </a:r>
            <a:br>
              <a:rPr lang="ru-RU" sz="3200" smtClean="0"/>
            </a:br>
            <a:endParaRPr lang="ru-RU" sz="3200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000125"/>
            <a:ext cx="8229600" cy="49291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Элементы графического интерфейса</a:t>
            </a:r>
          </a:p>
          <a:p>
            <a:pPr eaLnBrk="1" hangingPunct="1"/>
            <a:r>
              <a:rPr lang="ru-RU" smtClean="0"/>
              <a:t>Меню,</a:t>
            </a:r>
          </a:p>
          <a:p>
            <a:pPr eaLnBrk="1" hangingPunct="1"/>
            <a:r>
              <a:rPr lang="ru-RU" smtClean="0"/>
              <a:t>Кнопки,</a:t>
            </a:r>
          </a:p>
          <a:p>
            <a:pPr eaLnBrk="1" hangingPunct="1"/>
            <a:r>
              <a:rPr lang="ru-RU" smtClean="0"/>
              <a:t>Списки,</a:t>
            </a:r>
          </a:p>
          <a:p>
            <a:pPr eaLnBrk="1" hangingPunct="1"/>
            <a:r>
              <a:rPr lang="ru-RU" smtClean="0"/>
              <a:t>Текстовые поля</a:t>
            </a:r>
          </a:p>
          <a:p>
            <a:pPr eaLnBrk="1" hangingPunct="1"/>
            <a:r>
              <a:rPr lang="ru-RU" smtClean="0"/>
              <a:t>Панель инструментов,</a:t>
            </a:r>
          </a:p>
          <a:p>
            <a:pPr eaLnBrk="1" hangingPunct="1"/>
            <a:r>
              <a:rPr lang="ru-RU" smtClean="0"/>
              <a:t>Строка состояния,</a:t>
            </a:r>
          </a:p>
          <a:p>
            <a:pPr eaLnBrk="1" hangingPunct="1"/>
            <a:r>
              <a:rPr lang="ru-RU" smtClean="0"/>
              <a:t>Другие элементы.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68" descr="http://ivt.psati.ru/metods/ChMV/Uch_ChMV_AKch/Fig_5_1_1a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0" y="908050"/>
            <a:ext cx="4857750" cy="5521325"/>
          </a:xfrm>
        </p:spPr>
      </p:pic>
      <p:pic>
        <p:nvPicPr>
          <p:cNvPr id="80899" name="Picture 71" descr="http://ivt.psati.ru/metods/ChMV/Uch_ChMV_AKch/Fig_5_1_2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r:link="rId5" cstate="print"/>
          <a:srcRect/>
          <a:stretch>
            <a:fillRect/>
          </a:stretch>
        </p:blipFill>
        <p:spPr>
          <a:xfrm>
            <a:off x="5753100" y="1905000"/>
            <a:ext cx="1828800" cy="1981200"/>
          </a:xfrm>
        </p:spPr>
      </p:pic>
      <p:pic>
        <p:nvPicPr>
          <p:cNvPr id="80900" name="Picture 74" descr="Fig_5_1_3a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4929188" y="928688"/>
            <a:ext cx="4071937" cy="5572125"/>
          </a:xfrm>
        </p:spPr>
      </p:pic>
      <p:sp>
        <p:nvSpPr>
          <p:cNvPr id="80901" name="Text Box 78"/>
          <p:cNvSpPr txBox="1">
            <a:spLocks noChangeArrowheads="1"/>
          </p:cNvSpPr>
          <p:nvPr/>
        </p:nvSpPr>
        <p:spPr bwMode="auto">
          <a:xfrm>
            <a:off x="3419475" y="188913"/>
            <a:ext cx="1785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>
            <a:spAutoFit/>
          </a:bodyPr>
          <a:lstStyle/>
          <a:p>
            <a:r>
              <a:rPr lang="ru-RU" sz="2400">
                <a:solidFill>
                  <a:srgbClr val="FF0066"/>
                </a:solidFill>
                <a:latin typeface="Calibri" pitchFamily="34" charset="0"/>
              </a:rPr>
              <a:t>Типы меню</a:t>
            </a:r>
          </a:p>
        </p:txBody>
      </p:sp>
      <p:sp>
        <p:nvSpPr>
          <p:cNvPr id="80902" name="Text Box 79"/>
          <p:cNvSpPr txBox="1">
            <a:spLocks noChangeArrowheads="1"/>
          </p:cNvSpPr>
          <p:nvPr/>
        </p:nvSpPr>
        <p:spPr bwMode="auto">
          <a:xfrm>
            <a:off x="6357938" y="571500"/>
            <a:ext cx="2546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r>
              <a:rPr lang="ru-RU" sz="1400" b="1">
                <a:solidFill>
                  <a:schemeClr val="tx2"/>
                </a:solidFill>
                <a:latin typeface="Calibri" pitchFamily="34" charset="0"/>
              </a:rPr>
              <a:t>Каскадное меню</a:t>
            </a:r>
          </a:p>
        </p:txBody>
      </p:sp>
      <p:sp>
        <p:nvSpPr>
          <p:cNvPr id="80903" name="Text Box 80"/>
          <p:cNvSpPr txBox="1">
            <a:spLocks noChangeArrowheads="1"/>
          </p:cNvSpPr>
          <p:nvPr/>
        </p:nvSpPr>
        <p:spPr bwMode="auto">
          <a:xfrm>
            <a:off x="2786063" y="5929313"/>
            <a:ext cx="29384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>
            <a:spAutoFit/>
          </a:bodyPr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Calibri" pitchFamily="34" charset="0"/>
              </a:rPr>
              <a:t>Контекстное (всплывающее)</a:t>
            </a:r>
          </a:p>
          <a:p>
            <a:pPr algn="ctr"/>
            <a:r>
              <a:rPr lang="ru-RU" sz="1400" b="1">
                <a:solidFill>
                  <a:schemeClr val="tx2"/>
                </a:solidFill>
                <a:latin typeface="Calibri" pitchFamily="34" charset="0"/>
              </a:rPr>
              <a:t>меню</a:t>
            </a:r>
          </a:p>
          <a:p>
            <a:pPr algn="ctr"/>
            <a:endParaRPr lang="ru-RU" sz="1400">
              <a:latin typeface="Calibri" pitchFamily="34" charset="0"/>
            </a:endParaRPr>
          </a:p>
        </p:txBody>
      </p:sp>
      <p:sp>
        <p:nvSpPr>
          <p:cNvPr id="80904" name="Text Box 82"/>
          <p:cNvSpPr txBox="1">
            <a:spLocks noChangeArrowheads="1"/>
          </p:cNvSpPr>
          <p:nvPr/>
        </p:nvSpPr>
        <p:spPr bwMode="auto">
          <a:xfrm>
            <a:off x="468313" y="620713"/>
            <a:ext cx="2303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r>
              <a:rPr lang="ru-RU" sz="1400" b="1">
                <a:solidFill>
                  <a:schemeClr val="tx2"/>
                </a:solidFill>
                <a:latin typeface="Calibri" pitchFamily="34" charset="0"/>
              </a:rPr>
              <a:t>Главное</a:t>
            </a:r>
            <a:r>
              <a:rPr lang="ru-RU" sz="1400" b="1">
                <a:latin typeface="Calibri" pitchFamily="34" charset="0"/>
              </a:rPr>
              <a:t>  </a:t>
            </a:r>
            <a:r>
              <a:rPr lang="ru-RU" sz="1400" b="1">
                <a:solidFill>
                  <a:schemeClr val="tx2"/>
                </a:solidFill>
                <a:latin typeface="Calibri" pitchFamily="34" charset="0"/>
              </a:rPr>
              <a:t>меню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4313" y="152400"/>
          <a:ext cx="8715375" cy="4643438"/>
        </p:xfrm>
        <a:graphic>
          <a:graphicData uri="http://schemas.openxmlformats.org/drawingml/2006/table">
            <a:tbl>
              <a:tblPr/>
              <a:tblGrid>
                <a:gridCol w="4143375"/>
                <a:gridCol w="45720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Главное меню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содержит группы команд определенного функционального назначения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Выпадающее меню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используется для отображения команд разделов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Контекстные (всплывающие) меню 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дает пользователю доступ к операциям над объектами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Каскадные меню.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-используется для того, чтобы предоставить пользователю возможность дополнительного выбора и при этом не занимать дополнительного пространства в родительском меню; </a:t>
                      </a:r>
                    </a:p>
                    <a:p>
                      <a:pPr marL="0" marR="0" lvl="0" indent="0" algn="just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-содержит множество подменю, связанные с пунктами в родительском меню</a:t>
                      </a:r>
                    </a:p>
                  </a:txBody>
                  <a:tcPr marL="65314" marR="6531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936625"/>
          </a:xfrm>
        </p:spPr>
        <p:txBody>
          <a:bodyPr/>
          <a:lstStyle/>
          <a:p>
            <a:pPr eaLnBrk="1" hangingPunct="1"/>
            <a:r>
              <a:rPr lang="ru-RU" smtClean="0"/>
              <a:t>Типы кнопок</a:t>
            </a:r>
          </a:p>
        </p:txBody>
      </p:sp>
      <p:pic>
        <p:nvPicPr>
          <p:cNvPr id="82947" name="Picture 4" descr="Fig_5_2_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50" y="928688"/>
            <a:ext cx="7500938" cy="1000125"/>
          </a:xfrm>
        </p:spPr>
      </p:pic>
      <p:pic>
        <p:nvPicPr>
          <p:cNvPr id="82948" name="Picture 9" descr="Fig_5_2_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625" y="4357688"/>
            <a:ext cx="7929563" cy="1785937"/>
          </a:xfrm>
        </p:spPr>
      </p:pic>
      <p:sp>
        <p:nvSpPr>
          <p:cNvPr id="82949" name="Rectangle 7"/>
          <p:cNvSpPr>
            <a:spLocks noChangeArrowheads="1"/>
          </p:cNvSpPr>
          <p:nvPr/>
        </p:nvSpPr>
        <p:spPr bwMode="auto">
          <a:xfrm>
            <a:off x="0" y="26479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82950" name="Picture 6" descr="http://ivt.psati.ru/metods/ChMV/Uch_ChMV_AKch/Fig_5_2_2.PNG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1000125" y="2357438"/>
            <a:ext cx="71437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1" name="Rectangle 8"/>
          <p:cNvSpPr>
            <a:spLocks noChangeArrowheads="1"/>
          </p:cNvSpPr>
          <p:nvPr/>
        </p:nvSpPr>
        <p:spPr bwMode="auto">
          <a:xfrm>
            <a:off x="290513" y="3929063"/>
            <a:ext cx="88534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>
                <a:latin typeface="Calibri" pitchFamily="34" charset="0"/>
                <a:cs typeface="Times New Roman" pitchFamily="18" charset="0"/>
              </a:rPr>
              <a:t>Зависимые переключатели или Радиокнопки – выбор альтернативного варианта</a:t>
            </a:r>
            <a:endParaRPr lang="ru-RU">
              <a:latin typeface="Calibri" pitchFamily="34" charset="0"/>
            </a:endParaRPr>
          </a:p>
        </p:txBody>
      </p:sp>
      <p:sp>
        <p:nvSpPr>
          <p:cNvPr id="82952" name="Rectangle 11"/>
          <p:cNvSpPr>
            <a:spLocks noChangeArrowheads="1"/>
          </p:cNvSpPr>
          <p:nvPr/>
        </p:nvSpPr>
        <p:spPr bwMode="auto">
          <a:xfrm>
            <a:off x="1654175" y="6165850"/>
            <a:ext cx="66579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Независимые переключатели или Флажки</a:t>
            </a:r>
          </a:p>
          <a:p>
            <a:pPr algn="ctr"/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употребляется для установки какого-то признака объекта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82953" name="Rectangle 12"/>
          <p:cNvSpPr>
            <a:spLocks noChangeArrowheads="1"/>
          </p:cNvSpPr>
          <p:nvPr/>
        </p:nvSpPr>
        <p:spPr bwMode="auto">
          <a:xfrm>
            <a:off x="304800" y="1857375"/>
            <a:ext cx="883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>
                <a:latin typeface="Calibri" pitchFamily="34" charset="0"/>
              </a:rPr>
              <a:t>Командные кнопки, включая гипертекстовую ссылку- запускает явное действие.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7143750" cy="500063"/>
          </a:xfrm>
        </p:spPr>
        <p:txBody>
          <a:bodyPr/>
          <a:lstStyle/>
          <a:p>
            <a:pPr eaLnBrk="1" hangingPunct="1"/>
            <a:r>
              <a:rPr lang="ru-RU" sz="2400" smtClean="0"/>
              <a:t>Список- средство выбора объектов или их свойств</a:t>
            </a:r>
          </a:p>
        </p:txBody>
      </p:sp>
      <p:pic>
        <p:nvPicPr>
          <p:cNvPr id="83971" name="Picture 4" descr="Fig_5_3_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1928813"/>
            <a:ext cx="3395662" cy="1981200"/>
          </a:xfrm>
        </p:spPr>
      </p:pic>
      <p:pic>
        <p:nvPicPr>
          <p:cNvPr id="83972" name="Picture 10" descr="Fig_5_3_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4572000"/>
            <a:ext cx="4038600" cy="1933575"/>
          </a:xfrm>
        </p:spPr>
      </p:pic>
      <p:sp>
        <p:nvSpPr>
          <p:cNvPr id="83973" name="Rectangle 6"/>
          <p:cNvSpPr>
            <a:spLocks noChangeArrowheads="1"/>
          </p:cNvSpPr>
          <p:nvPr/>
        </p:nvSpPr>
        <p:spPr bwMode="auto">
          <a:xfrm>
            <a:off x="214313" y="1428750"/>
            <a:ext cx="35893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r>
              <a:rPr lang="ru-RU" b="1">
                <a:latin typeface="Calibri" pitchFamily="34" charset="0"/>
              </a:rPr>
              <a:t>Список единичного выбора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83974" name="Rectangle 9"/>
          <p:cNvSpPr>
            <a:spLocks noChangeArrowheads="1"/>
          </p:cNvSpPr>
          <p:nvPr/>
        </p:nvSpPr>
        <p:spPr bwMode="auto">
          <a:xfrm>
            <a:off x="5929313" y="2000250"/>
            <a:ext cx="2735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Выпадающий список</a:t>
            </a:r>
          </a:p>
        </p:txBody>
      </p:sp>
      <p:sp>
        <p:nvSpPr>
          <p:cNvPr id="83975" name="Rectangle 14"/>
          <p:cNvSpPr>
            <a:spLocks noChangeArrowheads="1"/>
          </p:cNvSpPr>
          <p:nvPr/>
        </p:nvSpPr>
        <p:spPr bwMode="auto">
          <a:xfrm>
            <a:off x="142875" y="3857625"/>
            <a:ext cx="4086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Расширенный список и </a:t>
            </a:r>
          </a:p>
          <a:p>
            <a:pPr algn="ctr"/>
            <a:r>
              <a:rPr lang="ru-RU" b="1">
                <a:latin typeface="Calibri" pitchFamily="34" charset="0"/>
              </a:rPr>
              <a:t>список множественного выбора</a:t>
            </a:r>
          </a:p>
        </p:txBody>
      </p:sp>
      <p:pic>
        <p:nvPicPr>
          <p:cNvPr id="83976" name="Picture 7" descr="Fig_5_3_6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643563" y="2500313"/>
            <a:ext cx="3265487" cy="4114800"/>
          </a:xfrm>
        </p:spPr>
      </p:pic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5572125" y="4857750"/>
            <a:ext cx="336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Комбинированный список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14313" y="571500"/>
            <a:ext cx="892968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ea typeface="+mj-ea"/>
                <a:cs typeface="+mj-cs"/>
              </a:rPr>
              <a:t>Список должен обеспечивать: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ea typeface="+mj-ea"/>
                <a:cs typeface="+mj-cs"/>
              </a:rPr>
              <a:t>-визуализацию сделанного выбора,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ea typeface="+mj-ea"/>
                <a:cs typeface="+mj-cs"/>
              </a:rPr>
              <a:t>-поддержку действий, связанных с выбранными пунктами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88913"/>
            <a:ext cx="8229600" cy="328612"/>
          </a:xfrm>
        </p:spPr>
        <p:txBody>
          <a:bodyPr/>
          <a:lstStyle/>
          <a:p>
            <a:pPr eaLnBrk="1" hangingPunct="1"/>
            <a:r>
              <a:rPr lang="ru-RU" sz="4000" smtClean="0"/>
              <a:t>Текстовые поля</a:t>
            </a:r>
          </a:p>
        </p:txBody>
      </p:sp>
      <p:pic>
        <p:nvPicPr>
          <p:cNvPr id="84995" name="Picture 4" descr="Fig_5_4_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4375" y="1500188"/>
            <a:ext cx="2347913" cy="1766887"/>
          </a:xfrm>
        </p:spPr>
      </p:pic>
      <p:pic>
        <p:nvPicPr>
          <p:cNvPr id="84996" name="Picture 6" descr="Fig_5_4_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21038" y="1643063"/>
            <a:ext cx="5526087" cy="1500187"/>
          </a:xfrm>
        </p:spPr>
      </p:pic>
      <p:pic>
        <p:nvPicPr>
          <p:cNvPr id="84997" name="Picture 8" descr="Fig_5_4_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0063" y="3714750"/>
            <a:ext cx="5372100" cy="1214438"/>
          </a:xfrm>
        </p:spPr>
      </p:pic>
      <p:pic>
        <p:nvPicPr>
          <p:cNvPr id="84998" name="Picture 10" descr="Fig_5_4_3b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00063" y="4929188"/>
            <a:ext cx="5357812" cy="1500187"/>
          </a:xfrm>
        </p:spPr>
      </p:pic>
      <p:sp>
        <p:nvSpPr>
          <p:cNvPr id="84999" name="Rectangle 16"/>
          <p:cNvSpPr>
            <a:spLocks noChangeArrowheads="1"/>
          </p:cNvSpPr>
          <p:nvPr/>
        </p:nvSpPr>
        <p:spPr bwMode="auto">
          <a:xfrm>
            <a:off x="900113" y="765175"/>
            <a:ext cx="17430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Текстовые </a:t>
            </a:r>
          </a:p>
          <a:p>
            <a:pPr algn="just"/>
            <a:r>
              <a:rPr lang="ru-RU" b="1">
                <a:latin typeface="Calibri" pitchFamily="34" charset="0"/>
              </a:rPr>
              <a:t>поля вывода</a:t>
            </a:r>
          </a:p>
        </p:txBody>
      </p:sp>
      <p:sp>
        <p:nvSpPr>
          <p:cNvPr id="85000" name="Rectangle 17"/>
          <p:cNvSpPr>
            <a:spLocks noChangeArrowheads="1"/>
          </p:cNvSpPr>
          <p:nvPr/>
        </p:nvSpPr>
        <p:spPr bwMode="auto">
          <a:xfrm>
            <a:off x="5076825" y="836613"/>
            <a:ext cx="2959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r>
              <a:rPr lang="ru-RU" b="1">
                <a:latin typeface="Calibri" pitchFamily="34" charset="0"/>
              </a:rPr>
              <a:t>Текстовые поля ввода </a:t>
            </a:r>
          </a:p>
          <a:p>
            <a:r>
              <a:rPr lang="ru-RU" b="1">
                <a:latin typeface="Calibri" pitchFamily="34" charset="0"/>
              </a:rPr>
              <a:t>и редактирования</a:t>
            </a:r>
            <a:r>
              <a:rPr lang="ru-RU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28625" y="214313"/>
            <a:ext cx="8229600" cy="500062"/>
          </a:xfrm>
        </p:spPr>
        <p:txBody>
          <a:bodyPr/>
          <a:lstStyle/>
          <a:p>
            <a:pPr eaLnBrk="1" hangingPunct="1"/>
            <a:r>
              <a:rPr lang="ru-RU" sz="3200" smtClean="0"/>
              <a:t>Другие элементы графического интерфейса</a:t>
            </a:r>
          </a:p>
        </p:txBody>
      </p:sp>
      <p:pic>
        <p:nvPicPr>
          <p:cNvPr id="86019" name="Picture 4" descr="Fig_5_6_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2214563"/>
            <a:ext cx="2638425" cy="1457325"/>
          </a:xfrm>
        </p:spPr>
      </p:pic>
      <p:pic>
        <p:nvPicPr>
          <p:cNvPr id="86020" name="Picture 6" descr="Fig_5_6_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86375" y="2286000"/>
            <a:ext cx="3457575" cy="1514475"/>
          </a:xfrm>
        </p:spPr>
      </p:pic>
      <p:pic>
        <p:nvPicPr>
          <p:cNvPr id="86021" name="Picture 8" descr="Fig_5_6_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4213" y="4508500"/>
            <a:ext cx="2606675" cy="1981200"/>
          </a:xfrm>
        </p:spPr>
      </p:pic>
      <p:pic>
        <p:nvPicPr>
          <p:cNvPr id="86022" name="Picture 10" descr="Fig_5_6_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500688" y="4429125"/>
            <a:ext cx="3013075" cy="1981200"/>
          </a:xfrm>
        </p:spPr>
      </p:pic>
      <p:sp>
        <p:nvSpPr>
          <p:cNvPr id="86023" name="Rectangle 14"/>
          <p:cNvSpPr>
            <a:spLocks noChangeArrowheads="1"/>
          </p:cNvSpPr>
          <p:nvPr/>
        </p:nvSpPr>
        <p:spPr bwMode="auto">
          <a:xfrm>
            <a:off x="250825" y="1700213"/>
            <a:ext cx="2695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Группирующий блок</a:t>
            </a:r>
          </a:p>
        </p:txBody>
      </p:sp>
      <p:sp>
        <p:nvSpPr>
          <p:cNvPr id="86024" name="Rectangle 15"/>
          <p:cNvSpPr>
            <a:spLocks noChangeArrowheads="1"/>
          </p:cNvSpPr>
          <p:nvPr/>
        </p:nvSpPr>
        <p:spPr bwMode="auto">
          <a:xfrm>
            <a:off x="5786438" y="1714500"/>
            <a:ext cx="2432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Этикетка вкладки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86025" name="Rectangle 16"/>
          <p:cNvSpPr>
            <a:spLocks noChangeArrowheads="1"/>
          </p:cNvSpPr>
          <p:nvPr/>
        </p:nvSpPr>
        <p:spPr bwMode="auto">
          <a:xfrm>
            <a:off x="539750" y="4005263"/>
            <a:ext cx="2520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Полосы прокрутки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86026" name="Rectangle 17"/>
          <p:cNvSpPr>
            <a:spLocks noChangeArrowheads="1"/>
          </p:cNvSpPr>
          <p:nvPr/>
        </p:nvSpPr>
        <p:spPr bwMode="auto">
          <a:xfrm>
            <a:off x="5500688" y="3929063"/>
            <a:ext cx="3201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r>
              <a:rPr lang="ru-RU" b="1">
                <a:latin typeface="Calibri" pitchFamily="34" charset="0"/>
              </a:rPr>
              <a:t>Ползунковый регулятор</a:t>
            </a:r>
            <a:r>
              <a:rPr lang="ru-RU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4"/>
          <p:cNvSpPr>
            <a:spLocks noGrp="1" noChangeArrowheads="1"/>
          </p:cNvSpPr>
          <p:nvPr>
            <p:ph type="title" sz="quarter"/>
          </p:nvPr>
        </p:nvSpPr>
        <p:spPr>
          <a:xfrm>
            <a:off x="539750" y="0"/>
            <a:ext cx="8229600" cy="1384300"/>
          </a:xfrm>
        </p:spPr>
        <p:txBody>
          <a:bodyPr/>
          <a:lstStyle/>
          <a:p>
            <a:pPr eaLnBrk="1" hangingPunct="1"/>
            <a:r>
              <a:rPr lang="ru-RU" sz="3600" smtClean="0"/>
              <a:t>Другие элементы графического интерфейса</a:t>
            </a:r>
          </a:p>
        </p:txBody>
      </p:sp>
      <p:pic>
        <p:nvPicPr>
          <p:cNvPr id="87043" name="Picture 4" descr="Fig_5_6_7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5325" y="1985963"/>
            <a:ext cx="3562350" cy="1819275"/>
          </a:xfrm>
        </p:spPr>
      </p:pic>
      <p:pic>
        <p:nvPicPr>
          <p:cNvPr id="87044" name="Picture 7" descr="Fig_5_7_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1857375"/>
            <a:ext cx="4248150" cy="1928813"/>
          </a:xfrm>
        </p:spPr>
      </p:pic>
      <p:pic>
        <p:nvPicPr>
          <p:cNvPr id="87045" name="Picture 10" descr="Fig_5_6_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9750" y="2060575"/>
            <a:ext cx="3603625" cy="1839913"/>
          </a:xfrm>
        </p:spPr>
      </p:pic>
      <p:pic>
        <p:nvPicPr>
          <p:cNvPr id="87046" name="Picture 13" descr="Fig_5_6_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900113" y="4941888"/>
            <a:ext cx="2552700" cy="914400"/>
          </a:xfrm>
        </p:spPr>
      </p:pic>
      <p:sp>
        <p:nvSpPr>
          <p:cNvPr id="87047" name="Rectangle 16"/>
          <p:cNvSpPr>
            <a:spLocks noChangeArrowheads="1"/>
          </p:cNvSpPr>
          <p:nvPr/>
        </p:nvSpPr>
        <p:spPr bwMode="auto">
          <a:xfrm>
            <a:off x="0" y="1628775"/>
            <a:ext cx="4159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Индикатор состояния прогресса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87048" name="Rectangle 17"/>
          <p:cNvSpPr>
            <a:spLocks noChangeArrowheads="1"/>
          </p:cNvSpPr>
          <p:nvPr/>
        </p:nvSpPr>
        <p:spPr bwMode="auto">
          <a:xfrm>
            <a:off x="900113" y="4076700"/>
            <a:ext cx="20129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 b="1">
                <a:latin typeface="Calibri" pitchFamily="34" charset="0"/>
              </a:rPr>
              <a:t>Всплывающая </a:t>
            </a:r>
          </a:p>
          <a:p>
            <a:pPr algn="just"/>
            <a:r>
              <a:rPr lang="ru-RU" b="1">
                <a:latin typeface="Calibri" pitchFamily="34" charset="0"/>
              </a:rPr>
              <a:t>подсказка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87049" name="Rectangle 19"/>
          <p:cNvSpPr>
            <a:spLocks noChangeArrowheads="1"/>
          </p:cNvSpPr>
          <p:nvPr/>
        </p:nvSpPr>
        <p:spPr bwMode="auto">
          <a:xfrm>
            <a:off x="5286375" y="4214813"/>
            <a:ext cx="27352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 anchor="ctr">
            <a:spAutoFit/>
          </a:bodyPr>
          <a:lstStyle/>
          <a:p>
            <a:pPr algn="just"/>
            <a:r>
              <a:rPr lang="ru-RU">
                <a:latin typeface="Calibri" pitchFamily="34" charset="0"/>
              </a:rPr>
              <a:t>Визуализация </a:t>
            </a:r>
          </a:p>
          <a:p>
            <a:pPr algn="just"/>
            <a:r>
              <a:rPr lang="ru-RU">
                <a:latin typeface="Calibri" pitchFamily="34" charset="0"/>
              </a:rPr>
              <a:t>выполняемых операций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066" name="Group 2"/>
          <p:cNvGrpSpPr>
            <a:grpSpLocks/>
          </p:cNvGrpSpPr>
          <p:nvPr/>
        </p:nvGrpSpPr>
        <p:grpSpPr bwMode="auto">
          <a:xfrm>
            <a:off x="323850" y="549275"/>
            <a:ext cx="8429625" cy="4392613"/>
            <a:chOff x="375" y="1230"/>
            <a:chExt cx="10980" cy="6240"/>
          </a:xfrm>
        </p:grpSpPr>
        <p:sp>
          <p:nvSpPr>
            <p:cNvPr id="88069" name="Rectangle 3"/>
            <p:cNvSpPr>
              <a:spLocks noChangeArrowheads="1"/>
            </p:cNvSpPr>
            <p:nvPr/>
          </p:nvSpPr>
          <p:spPr bwMode="auto">
            <a:xfrm>
              <a:off x="4845" y="2205"/>
              <a:ext cx="2205" cy="12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>
                  <a:latin typeface="Calibri" pitchFamily="34" charset="0"/>
                </a:rPr>
                <a:t>Оценивание системы</a:t>
              </a:r>
            </a:p>
          </p:txBody>
        </p:sp>
        <p:sp>
          <p:nvSpPr>
            <p:cNvPr id="88070" name="Rectangle 4"/>
            <p:cNvSpPr>
              <a:spLocks noChangeArrowheads="1"/>
            </p:cNvSpPr>
            <p:nvPr/>
          </p:nvSpPr>
          <p:spPr bwMode="auto">
            <a:xfrm>
              <a:off x="7530" y="1230"/>
              <a:ext cx="2580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>
                  <a:latin typeface="Calibri" pitchFamily="34" charset="0"/>
                </a:rPr>
                <a:t>Эффективность</a:t>
              </a:r>
              <a:endParaRPr lang="ru-RU">
                <a:latin typeface="Times New Roman" pitchFamily="18" charset="0"/>
              </a:endParaRPr>
            </a:p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88071" name="Rectangle 5"/>
            <p:cNvSpPr>
              <a:spLocks noChangeArrowheads="1"/>
            </p:cNvSpPr>
            <p:nvPr/>
          </p:nvSpPr>
          <p:spPr bwMode="auto">
            <a:xfrm>
              <a:off x="1800" y="1305"/>
              <a:ext cx="2205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>
                  <a:latin typeface="Calibri" pitchFamily="34" charset="0"/>
                </a:rPr>
                <a:t>Качество</a:t>
              </a:r>
              <a:endParaRPr lang="ru-RU">
                <a:latin typeface="Times New Roman" pitchFamily="18" charset="0"/>
              </a:endParaRPr>
            </a:p>
            <a:p>
              <a:endParaRPr lang="ru-RU">
                <a:latin typeface="Calibri" pitchFamily="34" charset="0"/>
              </a:endParaRPr>
            </a:p>
          </p:txBody>
        </p:sp>
        <p:cxnSp>
          <p:nvCxnSpPr>
            <p:cNvPr id="88072" name="AutoShape 6"/>
            <p:cNvCxnSpPr>
              <a:cxnSpLocks noChangeShapeType="1"/>
            </p:cNvCxnSpPr>
            <p:nvPr/>
          </p:nvCxnSpPr>
          <p:spPr bwMode="auto">
            <a:xfrm>
              <a:off x="4005" y="1605"/>
              <a:ext cx="1815" cy="6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88073" name="AutoShape 7"/>
            <p:cNvCxnSpPr>
              <a:cxnSpLocks noChangeShapeType="1"/>
            </p:cNvCxnSpPr>
            <p:nvPr/>
          </p:nvCxnSpPr>
          <p:spPr bwMode="auto">
            <a:xfrm flipH="1">
              <a:off x="5970" y="1530"/>
              <a:ext cx="1560" cy="6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88074" name="AutoShape 8"/>
            <p:cNvSpPr>
              <a:spLocks/>
            </p:cNvSpPr>
            <p:nvPr/>
          </p:nvSpPr>
          <p:spPr bwMode="auto">
            <a:xfrm>
              <a:off x="8490" y="3405"/>
              <a:ext cx="2865" cy="3210"/>
            </a:xfrm>
            <a:prstGeom prst="borderCallout1">
              <a:avLst>
                <a:gd name="adj1" fmla="val 5606"/>
                <a:gd name="adj2" fmla="val -4190"/>
                <a:gd name="adj3" fmla="val -35514"/>
                <a:gd name="adj4" fmla="val -7852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ru-RU" sz="1400" u="sng">
                  <a:latin typeface="Calibri" pitchFamily="34" charset="0"/>
                </a:rPr>
                <a:t>Комплексное     операционное     свойство</a:t>
              </a:r>
              <a:r>
                <a:rPr lang="ru-RU" sz="1400">
                  <a:latin typeface="Calibri" pitchFamily="34" charset="0"/>
                </a:rPr>
                <a:t> (качество)   процесса  функционирования системы,  характеризующее его  приспособленность к достижению цели операции (выполнению задачи).</a:t>
              </a:r>
            </a:p>
            <a:p>
              <a:endParaRPr lang="ru-RU" sz="1400">
                <a:latin typeface="Calibri" pitchFamily="34" charset="0"/>
              </a:endParaRPr>
            </a:p>
          </p:txBody>
        </p:sp>
        <p:sp>
          <p:nvSpPr>
            <p:cNvPr id="88075" name="AutoShape 9"/>
            <p:cNvSpPr>
              <a:spLocks/>
            </p:cNvSpPr>
            <p:nvPr/>
          </p:nvSpPr>
          <p:spPr bwMode="auto">
            <a:xfrm>
              <a:off x="375" y="3270"/>
              <a:ext cx="2760" cy="3090"/>
            </a:xfrm>
            <a:prstGeom prst="borderCallout1">
              <a:avLst>
                <a:gd name="adj1" fmla="val 5824"/>
                <a:gd name="adj2" fmla="val 104347"/>
                <a:gd name="adj3" fmla="val -29125"/>
                <a:gd name="adj4" fmla="val 12608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ru-RU" sz="1600" b="1" u="sng">
                  <a:latin typeface="Calibri" pitchFamily="34" charset="0"/>
                </a:rPr>
                <a:t>Свойство или совокупность</a:t>
              </a:r>
              <a:r>
                <a:rPr lang="ru-RU" sz="1600">
                  <a:latin typeface="Calibri" pitchFamily="34" charset="0"/>
                </a:rPr>
                <a:t> </a:t>
              </a:r>
              <a:r>
                <a:rPr lang="ru-RU" sz="1400">
                  <a:latin typeface="Calibri" pitchFamily="34" charset="0"/>
                </a:rPr>
                <a:t>существенных свойств системы, обусловливающих ее пригодность (соответствие) для использования по назначению.</a:t>
              </a:r>
            </a:p>
          </p:txBody>
        </p:sp>
        <p:cxnSp>
          <p:nvCxnSpPr>
            <p:cNvPr id="88076" name="AutoShape 10"/>
            <p:cNvCxnSpPr>
              <a:cxnSpLocks noChangeShapeType="1"/>
            </p:cNvCxnSpPr>
            <p:nvPr/>
          </p:nvCxnSpPr>
          <p:spPr bwMode="auto">
            <a:xfrm>
              <a:off x="3210" y="3840"/>
              <a:ext cx="1095" cy="885"/>
            </a:xfrm>
            <a:prstGeom prst="bentConnector3">
              <a:avLst>
                <a:gd name="adj1" fmla="val 49954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88077" name="AutoShape 11"/>
            <p:cNvCxnSpPr>
              <a:cxnSpLocks noChangeShapeType="1"/>
            </p:cNvCxnSpPr>
            <p:nvPr/>
          </p:nvCxnSpPr>
          <p:spPr bwMode="auto">
            <a:xfrm rot="10800000" flipV="1">
              <a:off x="7380" y="5340"/>
              <a:ext cx="960" cy="88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88078" name="AutoShape 12"/>
            <p:cNvSpPr>
              <a:spLocks noChangeArrowheads="1"/>
            </p:cNvSpPr>
            <p:nvPr/>
          </p:nvSpPr>
          <p:spPr bwMode="auto">
            <a:xfrm>
              <a:off x="4380" y="4095"/>
              <a:ext cx="3465" cy="117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just">
                <a:spcAft>
                  <a:spcPts val="1000"/>
                </a:spcAft>
              </a:pPr>
              <a:r>
                <a:rPr lang="ru-RU" sz="1600" b="1" u="sng">
                  <a:latin typeface="Calibri" pitchFamily="34" charset="0"/>
                </a:rPr>
                <a:t>Критерий качества</a:t>
              </a:r>
              <a:r>
                <a:rPr lang="ru-RU" sz="1600" b="1">
                  <a:latin typeface="Calibri" pitchFamily="34" charset="0"/>
                </a:rPr>
                <a:t> </a:t>
              </a:r>
              <a:r>
                <a:rPr lang="ru-RU" sz="1600">
                  <a:latin typeface="Calibri" pitchFamily="34" charset="0"/>
                </a:rPr>
                <a:t>– показатель существенных свойств системы.</a:t>
              </a:r>
            </a:p>
            <a:p>
              <a:endParaRPr lang="ru-RU" sz="1600">
                <a:latin typeface="Calibri" pitchFamily="34" charset="0"/>
              </a:endParaRPr>
            </a:p>
          </p:txBody>
        </p:sp>
        <p:sp>
          <p:nvSpPr>
            <p:cNvPr id="88079" name="AutoShape 13"/>
            <p:cNvSpPr>
              <a:spLocks noChangeArrowheads="1"/>
            </p:cNvSpPr>
            <p:nvPr/>
          </p:nvSpPr>
          <p:spPr bwMode="auto">
            <a:xfrm>
              <a:off x="3705" y="5775"/>
              <a:ext cx="3600" cy="169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just">
                <a:spcAft>
                  <a:spcPts val="1000"/>
                </a:spcAft>
              </a:pPr>
              <a:r>
                <a:rPr lang="ru-RU" sz="1600" b="1" u="sng">
                  <a:latin typeface="Calibri" pitchFamily="34" charset="0"/>
                </a:rPr>
                <a:t>Критерий эффективности</a:t>
              </a:r>
              <a:r>
                <a:rPr lang="ru-RU" sz="1600">
                  <a:latin typeface="Calibri" pitchFamily="34" charset="0"/>
                </a:rPr>
                <a:t>- </a:t>
              </a:r>
              <a:r>
                <a:rPr lang="ru-RU" sz="1400">
                  <a:latin typeface="Calibri" pitchFamily="34" charset="0"/>
                </a:rPr>
                <a:t>обобщенный показатель и правило выбора лучшей системы или лучшего решения.</a:t>
              </a:r>
            </a:p>
            <a:p>
              <a:endParaRPr lang="ru-RU" sz="1600">
                <a:latin typeface="Calibri" pitchFamily="34" charset="0"/>
              </a:endParaRPr>
            </a:p>
          </p:txBody>
        </p:sp>
      </p:grpSp>
      <p:sp>
        <p:nvSpPr>
          <p:cNvPr id="88067" name="Заголовок 1"/>
          <p:cNvSpPr txBox="1">
            <a:spLocks/>
          </p:cNvSpPr>
          <p:nvPr/>
        </p:nvSpPr>
        <p:spPr bwMode="auto">
          <a:xfrm>
            <a:off x="457200" y="292100"/>
            <a:ext cx="82296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 eaLnBrk="0" hangingPunct="0"/>
            <a:r>
              <a:rPr lang="ru-RU" sz="2800">
                <a:latin typeface="Calibri" pitchFamily="34" charset="0"/>
              </a:rPr>
              <a:t>Оценка эффективности, качества.</a:t>
            </a:r>
            <a:br>
              <a:rPr lang="ru-RU" sz="2800">
                <a:latin typeface="Calibri" pitchFamily="34" charset="0"/>
              </a:rPr>
            </a:br>
            <a:r>
              <a:rPr lang="ru-RU" sz="2800">
                <a:latin typeface="Calibri" pitchFamily="34" charset="0"/>
              </a:rPr>
              <a:t> </a:t>
            </a:r>
          </a:p>
        </p:txBody>
      </p:sp>
      <p:sp>
        <p:nvSpPr>
          <p:cNvPr id="88068" name="Прямоугольник 15"/>
          <p:cNvSpPr>
            <a:spLocks noChangeArrowheads="1"/>
          </p:cNvSpPr>
          <p:nvPr/>
        </p:nvSpPr>
        <p:spPr bwMode="auto">
          <a:xfrm>
            <a:off x="714375" y="5000625"/>
            <a:ext cx="792956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Качество программного</a:t>
            </a:r>
            <a:r>
              <a:rPr lang="ru-RU">
                <a:latin typeface="Calibri" pitchFamily="34" charset="0"/>
              </a:rPr>
              <a:t> </a:t>
            </a:r>
            <a:r>
              <a:rPr lang="ru-RU" b="1">
                <a:latin typeface="Calibri" pitchFamily="34" charset="0"/>
              </a:rPr>
              <a:t>обеспечения</a:t>
            </a:r>
            <a:r>
              <a:rPr lang="ru-RU">
                <a:latin typeface="Calibri" pitchFamily="34" charset="0"/>
              </a:rPr>
              <a:t> — весь объем признаков и характеристик программной продукции, который относится к ее способности удовлетворять установленным или предполагаемым потребностям. </a:t>
            </a:r>
            <a:br>
              <a:rPr lang="ru-RU">
                <a:latin typeface="Calibri" pitchFamily="34" charset="0"/>
              </a:rPr>
            </a:b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0"/>
            <a:ext cx="7772400" cy="428625"/>
          </a:xfrm>
        </p:spPr>
        <p:txBody>
          <a:bodyPr/>
          <a:lstStyle/>
          <a:p>
            <a:pPr eaLnBrk="1" hangingPunct="1"/>
            <a:r>
              <a:rPr lang="ru-RU" sz="2400" b="1" smtClean="0"/>
              <a:t>2.Критерии оценки интерфейса. </a:t>
            </a:r>
          </a:p>
        </p:txBody>
      </p:sp>
      <p:sp>
        <p:nvSpPr>
          <p:cNvPr id="89091" name="Text Box 5"/>
          <p:cNvSpPr txBox="1">
            <a:spLocks noChangeArrowheads="1"/>
          </p:cNvSpPr>
          <p:nvPr/>
        </p:nvSpPr>
        <p:spPr bwMode="auto">
          <a:xfrm>
            <a:off x="285750" y="642938"/>
            <a:ext cx="8715375" cy="59404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Под качеством пользовательского интерфейса</a:t>
            </a:r>
            <a:r>
              <a:rPr lang="ru-RU" sz="2000">
                <a:latin typeface="Calibri" pitchFamily="34" charset="0"/>
              </a:rPr>
              <a:t> подразумевается </a:t>
            </a:r>
            <a:r>
              <a:rPr lang="ru-RU" sz="2000" b="1">
                <a:latin typeface="Calibri" pitchFamily="34" charset="0"/>
              </a:rPr>
              <a:t>практичность</a:t>
            </a:r>
            <a:r>
              <a:rPr lang="ru-RU" sz="2000">
                <a:latin typeface="Calibri" pitchFamily="34" charset="0"/>
              </a:rPr>
              <a:t> (usability): 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понятность; 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простота использования; 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изучаемость/обучаемость; 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привлекательность .</a:t>
            </a:r>
          </a:p>
          <a:p>
            <a:r>
              <a:rPr lang="ru-RU" sz="2000">
                <a:latin typeface="Calibri" pitchFamily="34" charset="0"/>
              </a:rPr>
              <a:t>В пользовательском интерфейсе можно выделить два аспекта при оценивании: эргономический, функциональный.</a:t>
            </a:r>
          </a:p>
          <a:p>
            <a:r>
              <a:rPr lang="ru-RU" sz="2000" b="1" u="sng">
                <a:latin typeface="Calibri" pitchFamily="34" charset="0"/>
              </a:rPr>
              <a:t>Дизайн </a:t>
            </a:r>
            <a:r>
              <a:rPr lang="ru-RU" sz="2000" b="1">
                <a:latin typeface="Calibri" pitchFamily="34" charset="0"/>
              </a:rPr>
              <a:t>-</a:t>
            </a:r>
            <a:r>
              <a:rPr lang="ru-RU" sz="2000">
                <a:latin typeface="Calibri" pitchFamily="34" charset="0"/>
              </a:rPr>
              <a:t>оценка и наличие:</a:t>
            </a:r>
          </a:p>
          <a:p>
            <a:r>
              <a:rPr lang="ru-RU" sz="2000">
                <a:latin typeface="Calibri" pitchFamily="34" charset="0"/>
              </a:rPr>
              <a:t>- единого стиля,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эстетического оформления, 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внешнего вида на соответствие содержанию,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 сочетание текста/шрифта,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цветовой гаммы, фона; 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наличие тематических рисунков, изображений, таблиц, текста, которые облегчают восприятие информации, целесообразность их использования, </a:t>
            </a:r>
          </a:p>
          <a:p>
            <a:pPr>
              <a:buFontTx/>
              <a:buChar char="-"/>
            </a:pPr>
            <a:r>
              <a:rPr lang="ru-RU" sz="2000">
                <a:latin typeface="Calibri" pitchFamily="34" charset="0"/>
              </a:rPr>
              <a:t>качество видео, фото, анимации, звука, наличие понятного интерфейса.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6540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500" b="1" smtClean="0"/>
              <a:t>Традиционные средства и методы разработки пользовательского интерфейса.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500063" y="1500188"/>
            <a:ext cx="8229600" cy="4572000"/>
          </a:xfrm>
        </p:spPr>
        <p:txBody>
          <a:bodyPr rtlCol="0">
            <a:normAutofit/>
          </a:bodyPr>
          <a:lstStyle/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 Метод программирования в кодах ЭВМ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Метод использования языков программирования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Метод структурного программирования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Метод использования систем управления базами данных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Метод </a:t>
            </a:r>
            <a:r>
              <a:rPr lang="ru-RU" b="1" i="1" dirty="0" err="1" smtClean="0"/>
              <a:t>объектно</a:t>
            </a:r>
            <a:r>
              <a:rPr lang="ru-RU" b="1" i="1" dirty="0" smtClean="0"/>
              <a:t>- ориентированного программирования( визуального)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49291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latin typeface="Times New Roman" pitchFamily="18" charset="0"/>
              </a:rPr>
              <a:t>Мультимедиа-технологии-</a:t>
            </a:r>
            <a:r>
              <a:rPr lang="ru-RU" sz="2000" dirty="0" smtClean="0">
                <a:latin typeface="Times New Roman" pitchFamily="18" charset="0"/>
              </a:rPr>
              <a:t> совокупность программно-аппаратных средств, позволяющих осуществлять комплексное описание объектов путем объединения графики, текста, анимации, звука.</a:t>
            </a:r>
            <a:r>
              <a:rPr lang="ru-RU" sz="2000" b="1" dirty="0" smtClean="0">
                <a:latin typeface="Times New Roman" pitchFamily="18" charset="0"/>
              </a:rPr>
              <a:t> Применение Мультимедиа-технологии  </a:t>
            </a:r>
            <a:r>
              <a:rPr lang="ru-RU" sz="2000" dirty="0" smtClean="0">
                <a:latin typeface="Times New Roman" pitchFamily="18" charset="0"/>
              </a:rPr>
              <a:t>позволяют производить более эффективное 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уяснение задач,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оценку обстановки,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 ориентирование,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отдание приказов и команд,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получение донесений,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контроль выполнения задач и др.виды управленческой деятельности,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повышает уровень усвоения информации должностными лицами,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</a:rPr>
              <a:t>упрощает общение с ЭВМ.</a:t>
            </a:r>
          </a:p>
          <a:p>
            <a:pPr marL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000" dirty="0" smtClean="0">
              <a:latin typeface="Times New Roman" pitchFamily="18" charset="0"/>
            </a:endParaRPr>
          </a:p>
          <a:p>
            <a:pPr marL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000" b="1" i="1" dirty="0" smtClean="0"/>
          </a:p>
          <a:p>
            <a:pPr marL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000" b="1" i="1" dirty="0" smtClean="0"/>
          </a:p>
          <a:p>
            <a:pPr marL="0"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1" i="1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dirty="0" smtClean="0"/>
          </a:p>
        </p:txBody>
      </p:sp>
      <p:sp>
        <p:nvSpPr>
          <p:cNvPr id="91139" name="Прямоугольник 4"/>
          <p:cNvSpPr>
            <a:spLocks noChangeArrowheads="1"/>
          </p:cNvSpPr>
          <p:nvPr/>
        </p:nvSpPr>
        <p:spPr bwMode="auto">
          <a:xfrm>
            <a:off x="785813" y="357188"/>
            <a:ext cx="7858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ru-RU" sz="2400">
                <a:latin typeface="Calibri" pitchFamily="34" charset="0"/>
              </a:rPr>
              <a:t>Методы и средства разработки программных систем мультимедиа.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>Инструментальные средства проектирования пользовательских интерфейсов.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2571750"/>
            <a:ext cx="8015287" cy="3857625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cap="all" dirty="0" smtClean="0"/>
              <a:t>язык HTML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i="1" dirty="0" smtClean="0"/>
              <a:t>Классические средства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Фон документа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 Форматирование текста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Использование графики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Применение ссылок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Списки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dirty="0" smtClean="0"/>
              <a:t>Таблицы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Формы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Изображения-карты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Графика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Звук, Видео, анимация, мультимедиа.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92164" name="Прямоугольник 3"/>
          <p:cNvSpPr>
            <a:spLocks noChangeArrowheads="1"/>
          </p:cNvSpPr>
          <p:nvPr/>
        </p:nvSpPr>
        <p:spPr bwMode="auto">
          <a:xfrm>
            <a:off x="642938" y="1214438"/>
            <a:ext cx="4143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Методы и средства:</a:t>
            </a:r>
          </a:p>
          <a:p>
            <a:r>
              <a:rPr lang="ru-RU" sz="2400">
                <a:latin typeface="Calibri" pitchFamily="34" charset="0"/>
              </a:rPr>
              <a:t>Метод ООП (визуального).</a:t>
            </a:r>
          </a:p>
          <a:p>
            <a:r>
              <a:rPr lang="en-US" sz="2400">
                <a:latin typeface="Calibri" pitchFamily="34" charset="0"/>
              </a:rPr>
              <a:t>Web- </a:t>
            </a:r>
            <a:r>
              <a:rPr lang="ru-RU" sz="2400">
                <a:latin typeface="Calibri" pitchFamily="34" charset="0"/>
              </a:rPr>
              <a:t>программирование.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>Инструментальные среды проектирования пользовательских интерфейсов. Другие среды.</a:t>
            </a:r>
            <a:endParaRPr lang="ru-RU" sz="2800" dirty="0"/>
          </a:p>
        </p:txBody>
      </p:sp>
      <p:sp>
        <p:nvSpPr>
          <p:cNvPr id="93187" name="Содержимое 2"/>
          <p:cNvSpPr>
            <a:spLocks noGrp="1"/>
          </p:cNvSpPr>
          <p:nvPr>
            <p:ph idx="1"/>
          </p:nvPr>
        </p:nvSpPr>
        <p:spPr>
          <a:xfrm>
            <a:off x="0" y="857250"/>
            <a:ext cx="8858250" cy="5786438"/>
          </a:xfrm>
        </p:spPr>
        <p:txBody>
          <a:bodyPr/>
          <a:lstStyle/>
          <a:p>
            <a:pPr algn="just" eaLnBrk="1" hangingPunct="1"/>
            <a:r>
              <a:rPr lang="ru-RU" sz="2000" b="1" smtClean="0"/>
              <a:t>JavaScript  </a:t>
            </a:r>
            <a:r>
              <a:rPr lang="ru-RU" sz="2000" smtClean="0"/>
              <a:t>интегрируется в документ НТМ</a:t>
            </a:r>
            <a:r>
              <a:rPr lang="en-US" sz="2000" smtClean="0"/>
              <a:t>L</a:t>
            </a:r>
            <a:r>
              <a:rPr lang="ru-RU" sz="2000" smtClean="0"/>
              <a:t>, расширяет возможности.</a:t>
            </a:r>
          </a:p>
          <a:p>
            <a:pPr algn="just" eaLnBrk="1" hangingPunct="1"/>
            <a:r>
              <a:rPr lang="ru-RU" sz="2000" b="1" u="sng" smtClean="0"/>
              <a:t>VBScript</a:t>
            </a:r>
            <a:r>
              <a:rPr lang="ru-RU" sz="2000" smtClean="0"/>
              <a:t> Visual BASIC командный код для начинающих —встраивается в html-документ с целью включения интерактивных элементов. </a:t>
            </a:r>
          </a:p>
          <a:p>
            <a:pPr algn="just" eaLnBrk="1" hangingPunct="1"/>
            <a:r>
              <a:rPr lang="ru-RU" sz="2000" smtClean="0"/>
              <a:t>CGI технология (Common Gateway Interface) подразумевает использование в составе ресурса Интернет интерактивных элементов на базе приложений, обеспечивающих передачу потока данных от объекта к объекту. </a:t>
            </a:r>
          </a:p>
          <a:p>
            <a:pPr algn="just" eaLnBrk="1" hangingPunct="1"/>
            <a:r>
              <a:rPr lang="ru-RU" sz="2000" smtClean="0"/>
              <a:t>SSI (Server Side Includes) — технология, тесно переплетенная с упомянутой выше CGI.</a:t>
            </a:r>
            <a:r>
              <a:rPr lang="ru-RU" sz="2000" b="1" smtClean="0"/>
              <a:t> </a:t>
            </a:r>
          </a:p>
          <a:p>
            <a:pPr algn="just" eaLnBrk="1" hangingPunct="1"/>
            <a:r>
              <a:rPr lang="ru-RU" sz="2000" b="1" smtClean="0"/>
              <a:t>CSS</a:t>
            </a:r>
            <a:r>
              <a:rPr lang="ru-RU" sz="2000" smtClean="0"/>
              <a:t> </a:t>
            </a:r>
            <a:r>
              <a:rPr lang="ru-RU" sz="2000" b="1" smtClean="0"/>
              <a:t>(Сascading Style Sheets)</a:t>
            </a:r>
            <a:r>
              <a:rPr lang="ru-RU" sz="2000" smtClean="0"/>
              <a:t> каскадные таблицы стилей. Выполняет роль шаблона, применяемого для форматирования текста, таблиц и иных элементов в документе HTML.</a:t>
            </a:r>
          </a:p>
          <a:p>
            <a:pPr algn="just" eaLnBrk="1" hangingPunct="1"/>
            <a:r>
              <a:rPr lang="ru-RU" sz="2000" b="1" smtClean="0"/>
              <a:t>РНР </a:t>
            </a:r>
            <a:r>
              <a:rPr lang="ru-RU" sz="2000" smtClean="0"/>
              <a:t>(Personal Home Page tools) —код, встраивается в виде сценария в документ HTML для размещения интерактивного элемента.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>Инструментальные среды проектирования пользовательских интерфейсов. Другие среды.</a:t>
            </a:r>
            <a:endParaRPr lang="ru-RU" sz="2800" dirty="0"/>
          </a:p>
        </p:txBody>
      </p:sp>
      <p:sp>
        <p:nvSpPr>
          <p:cNvPr id="94211" name="Содержимое 2"/>
          <p:cNvSpPr>
            <a:spLocks noGrp="1"/>
          </p:cNvSpPr>
          <p:nvPr>
            <p:ph idx="1"/>
          </p:nvPr>
        </p:nvSpPr>
        <p:spPr>
          <a:xfrm>
            <a:off x="0" y="857250"/>
            <a:ext cx="9001125" cy="5715000"/>
          </a:xfrm>
        </p:spPr>
        <p:txBody>
          <a:bodyPr/>
          <a:lstStyle/>
          <a:p>
            <a:pPr algn="just" eaLnBrk="1" hangingPunct="1"/>
            <a:r>
              <a:rPr lang="ru-RU" sz="2000" b="1" smtClean="0"/>
              <a:t>ASP </a:t>
            </a:r>
            <a:r>
              <a:rPr lang="ru-RU" sz="2000" smtClean="0"/>
              <a:t>(Active Server Pages, активные страницы сервера) —встраивается в страницу как и JavaScript, интерпретируется на сервере, после чего пользовательскому браузеру отправляется готовый html-документ с результатами работы сценария ASP.</a:t>
            </a:r>
          </a:p>
          <a:p>
            <a:pPr algn="just" eaLnBrk="1" hangingPunct="1"/>
            <a:r>
              <a:rPr lang="ru-RU" sz="2000" b="1" smtClean="0"/>
              <a:t>Macromedia Flash .</a:t>
            </a:r>
            <a:r>
              <a:rPr lang="ru-RU" sz="2000" smtClean="0"/>
              <a:t> Основное назначение данной технологии — создание высококачественной интерактивной анимации, которую можно представлять при относительно небольшом размере итогового файла. Возможно все то, что и для </a:t>
            </a:r>
            <a:r>
              <a:rPr lang="en-US" sz="2000" smtClean="0"/>
              <a:t>Java.</a:t>
            </a:r>
            <a:endParaRPr lang="ru-RU" sz="2000" smtClean="0"/>
          </a:p>
          <a:p>
            <a:pPr algn="just" eaLnBrk="1" hangingPunct="1"/>
            <a:r>
              <a:rPr lang="ru-RU" sz="2000" b="1" u="sng" smtClean="0"/>
              <a:t>DHTML</a:t>
            </a:r>
            <a:r>
              <a:rPr lang="ru-RU" sz="2000" smtClean="0"/>
              <a:t> (Dynamic Hyper Text Markup Language, динамический язык разметки гипертекста) является расширением стандарта HTML. </a:t>
            </a:r>
          </a:p>
          <a:p>
            <a:pPr algn="just" eaLnBrk="1" hangingPunct="1"/>
            <a:r>
              <a:rPr lang="ru-RU" sz="2000" b="1" smtClean="0"/>
              <a:t>XML</a:t>
            </a:r>
            <a:r>
              <a:rPr lang="ru-RU" sz="2000" smtClean="0"/>
              <a:t> представляет собой не собственно язык разметки гипертекста, а так называемый метаязык, предназначенный для описания других языков более низкого уровня.</a:t>
            </a:r>
          </a:p>
          <a:p>
            <a:pPr algn="just" eaLnBrk="1" hangingPunct="1"/>
            <a:r>
              <a:rPr lang="ru-RU" sz="2000" b="1" smtClean="0"/>
              <a:t>XHTML</a:t>
            </a:r>
            <a:r>
              <a:rPr lang="ru-RU" sz="2000" smtClean="0"/>
              <a:t> (Extensible Hypertext Markup Language, расширяемый язык разметки гипертекста) представляет собой промежуточный вариант между XML и HTML 4.0. </a:t>
            </a:r>
          </a:p>
          <a:p>
            <a:pPr algn="just" eaLnBrk="1" hangingPunct="1"/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2710</TotalTime>
  <Words>5397</Words>
  <Application>Microsoft Office PowerPoint</Application>
  <PresentationFormat>Экран (4:3)</PresentationFormat>
  <Paragraphs>820</Paragraphs>
  <Slides>120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120</vt:i4>
      </vt:variant>
    </vt:vector>
  </HeadingPairs>
  <TitlesOfParts>
    <vt:vector size="121" baseType="lpstr">
      <vt:lpstr>Тема Office</vt:lpstr>
      <vt:lpstr>Кафедра  Информатики и Компьютерного дизайна</vt:lpstr>
      <vt:lpstr>Лекция .  Технология проектирования структуры и состава  информационной системы.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4.Онтология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 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 Психологические аспекты. Эргономика. Нас окружают удобные вещи. Примеры из жизни.</vt:lpstr>
      <vt:lpstr>Чтобы достать пульт упаковку приходится разрезать. Инструкция и гарантия в упаковке.</vt:lpstr>
      <vt:lpstr>Критическое управление там,  где его можно активировать случайно</vt:lpstr>
      <vt:lpstr>Изобретаем новые знаки</vt:lpstr>
      <vt:lpstr>Многофункциональные разборные ножницы.  Потребитель: резал себе руку 2 раза (третий раз был в перчатках)</vt:lpstr>
      <vt:lpstr>Форма</vt:lpstr>
      <vt:lpstr>Дизайн одежды Внутренний карман куртки</vt:lpstr>
      <vt:lpstr>Упаковка Новые плоскогубцы-кусачки</vt:lpstr>
      <vt:lpstr>Очевидная форма (Dell)</vt:lpstr>
      <vt:lpstr>Доступ к элементам управления</vt:lpstr>
      <vt:lpstr>Привычные неудобства Сколько раз за последние 10 лет вы использовали ‘Caps Lock’.  А сколько раз нажимали случайно? </vt:lpstr>
      <vt:lpstr>Расположение инструкции</vt:lpstr>
      <vt:lpstr>Показатели деятельности человека-оператора </vt:lpstr>
      <vt:lpstr>Психологические аспекты человеко-машинного взаимодействия.</vt:lpstr>
      <vt:lpstr>Психологические аспекты человеко-машинного взаимодействия.</vt:lpstr>
      <vt:lpstr>2. 2.Психологические аспекты человеко-машинного взаимодействия. </vt:lpstr>
      <vt:lpstr>Слайд 72</vt:lpstr>
      <vt:lpstr>3. Методы разработки систем, ориентированных на пользователя.</vt:lpstr>
      <vt:lpstr>3.1.Модели пользовательского интерфейса.</vt:lpstr>
      <vt:lpstr>Слайд 75</vt:lpstr>
      <vt:lpstr>Пользовательский интерфейс.</vt:lpstr>
      <vt:lpstr>Слайд 77</vt:lpstr>
      <vt:lpstr>Слайд 78</vt:lpstr>
      <vt:lpstr>Слайд 79</vt:lpstr>
      <vt:lpstr>Слайд 80</vt:lpstr>
      <vt:lpstr>Слайд 81</vt:lpstr>
      <vt:lpstr>4.Проектирование графических элементов</vt:lpstr>
      <vt:lpstr>Стандарты и принципы , используемые при разработке элементов отображения информации</vt:lpstr>
      <vt:lpstr>Стандарты и принципы , используемые при разработке элементов отображения информации</vt:lpstr>
      <vt:lpstr>Стандарты и принципы , используемые при разработке элементов отображения информации</vt:lpstr>
      <vt:lpstr>Высокоуровневое, низкоуровневое проектирование интерфейса. </vt:lpstr>
      <vt:lpstr>Структура и классификация пользовательских интерфейсов.</vt:lpstr>
      <vt:lpstr>Слайд 88</vt:lpstr>
      <vt:lpstr>Слайд 89</vt:lpstr>
      <vt:lpstr>Слайд 90</vt:lpstr>
      <vt:lpstr>Слайд 91</vt:lpstr>
      <vt:lpstr>Слайд 92</vt:lpstr>
      <vt:lpstr>Слайд 93</vt:lpstr>
      <vt:lpstr>Слайд 94</vt:lpstr>
      <vt:lpstr>Слайд 95</vt:lpstr>
      <vt:lpstr>АРМ  Начальника факультета</vt:lpstr>
      <vt:lpstr>АРМ  Зам.начальника факультета</vt:lpstr>
      <vt:lpstr>Слайд 98</vt:lpstr>
      <vt:lpstr>Слайд 99</vt:lpstr>
      <vt:lpstr>Проектирование элементов управления. </vt:lpstr>
      <vt:lpstr>Слайд 101</vt:lpstr>
      <vt:lpstr>Слайд 102</vt:lpstr>
      <vt:lpstr>Типы кнопок</vt:lpstr>
      <vt:lpstr>Список- средство выбора объектов или их свойств</vt:lpstr>
      <vt:lpstr>Текстовые поля</vt:lpstr>
      <vt:lpstr>Другие элементы графического интерфейса</vt:lpstr>
      <vt:lpstr>Другие элементы графического интерфейса</vt:lpstr>
      <vt:lpstr>Слайд 108</vt:lpstr>
      <vt:lpstr>2.Критерии оценки интерфейса. </vt:lpstr>
      <vt:lpstr>Традиционные средства и методы разработки пользовательского интерфейса.</vt:lpstr>
      <vt:lpstr>Слайд 111</vt:lpstr>
      <vt:lpstr>Инструментальные средства проектирования пользовательских интерфейсов. </vt:lpstr>
      <vt:lpstr>Инструментальные среды проектирования пользовательских интерфейсов. Другие среды.</vt:lpstr>
      <vt:lpstr>Инструментальные среды проектирования пользовательских интерфейсов. Другие среды.</vt:lpstr>
      <vt:lpstr>Слайд 115</vt:lpstr>
      <vt:lpstr>Слайд 116</vt:lpstr>
      <vt:lpstr>Слайд 117</vt:lpstr>
      <vt:lpstr>Слайд 118</vt:lpstr>
      <vt:lpstr>Слайд 119</vt:lpstr>
      <vt:lpstr>Слайд 120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Введение.</dc:title>
  <dc:creator>Татьяна</dc:creator>
  <cp:lastModifiedBy>Татьяна Мусаева</cp:lastModifiedBy>
  <cp:revision>295</cp:revision>
  <dcterms:created xsi:type="dcterms:W3CDTF">2009-09-04T14:03:07Z</dcterms:created>
  <dcterms:modified xsi:type="dcterms:W3CDTF">2014-10-14T18:32:02Z</dcterms:modified>
</cp:coreProperties>
</file>